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12"/>
  </p:notesMasterIdLst>
  <p:sldIdLst>
    <p:sldId id="268" r:id="rId2"/>
    <p:sldId id="262" r:id="rId3"/>
    <p:sldId id="258" r:id="rId4"/>
    <p:sldId id="259" r:id="rId5"/>
    <p:sldId id="267" r:id="rId6"/>
    <p:sldId id="263" r:id="rId7"/>
    <p:sldId id="264" r:id="rId8"/>
    <p:sldId id="265" r:id="rId9"/>
    <p:sldId id="256" r:id="rId10"/>
    <p:sldId id="257" r:id="rId11"/>
  </p:sldIdLst>
  <p:sldSz cx="7772400" cy="10058400"/>
  <p:notesSz cx="6858000" cy="9144000"/>
  <p:defaultTextStyle>
    <a:defPPr>
      <a:defRPr lang="en-US"/>
    </a:defPPr>
    <a:lvl1pPr marL="0" algn="l" defTabSz="1177473" rtl="0" eaLnBrk="1" latinLnBrk="0" hangingPunct="1">
      <a:defRPr sz="2318" kern="1200">
        <a:solidFill>
          <a:schemeClr val="tx1"/>
        </a:solidFill>
        <a:latin typeface="+mn-lt"/>
        <a:ea typeface="+mn-ea"/>
        <a:cs typeface="+mn-cs"/>
      </a:defRPr>
    </a:lvl1pPr>
    <a:lvl2pPr marL="588736" algn="l" defTabSz="1177473" rtl="0" eaLnBrk="1" latinLnBrk="0" hangingPunct="1">
      <a:defRPr sz="2318" kern="1200">
        <a:solidFill>
          <a:schemeClr val="tx1"/>
        </a:solidFill>
        <a:latin typeface="+mn-lt"/>
        <a:ea typeface="+mn-ea"/>
        <a:cs typeface="+mn-cs"/>
      </a:defRPr>
    </a:lvl2pPr>
    <a:lvl3pPr marL="1177473" algn="l" defTabSz="1177473" rtl="0" eaLnBrk="1" latinLnBrk="0" hangingPunct="1">
      <a:defRPr sz="2318" kern="1200">
        <a:solidFill>
          <a:schemeClr val="tx1"/>
        </a:solidFill>
        <a:latin typeface="+mn-lt"/>
        <a:ea typeface="+mn-ea"/>
        <a:cs typeface="+mn-cs"/>
      </a:defRPr>
    </a:lvl3pPr>
    <a:lvl4pPr marL="1766209" algn="l" defTabSz="1177473" rtl="0" eaLnBrk="1" latinLnBrk="0" hangingPunct="1">
      <a:defRPr sz="2318" kern="1200">
        <a:solidFill>
          <a:schemeClr val="tx1"/>
        </a:solidFill>
        <a:latin typeface="+mn-lt"/>
        <a:ea typeface="+mn-ea"/>
        <a:cs typeface="+mn-cs"/>
      </a:defRPr>
    </a:lvl4pPr>
    <a:lvl5pPr marL="2354946" algn="l" defTabSz="1177473" rtl="0" eaLnBrk="1" latinLnBrk="0" hangingPunct="1">
      <a:defRPr sz="2318" kern="1200">
        <a:solidFill>
          <a:schemeClr val="tx1"/>
        </a:solidFill>
        <a:latin typeface="+mn-lt"/>
        <a:ea typeface="+mn-ea"/>
        <a:cs typeface="+mn-cs"/>
      </a:defRPr>
    </a:lvl5pPr>
    <a:lvl6pPr marL="2943682" algn="l" defTabSz="1177473" rtl="0" eaLnBrk="1" latinLnBrk="0" hangingPunct="1">
      <a:defRPr sz="2318" kern="1200">
        <a:solidFill>
          <a:schemeClr val="tx1"/>
        </a:solidFill>
        <a:latin typeface="+mn-lt"/>
        <a:ea typeface="+mn-ea"/>
        <a:cs typeface="+mn-cs"/>
      </a:defRPr>
    </a:lvl6pPr>
    <a:lvl7pPr marL="3532419" algn="l" defTabSz="1177473" rtl="0" eaLnBrk="1" latinLnBrk="0" hangingPunct="1">
      <a:defRPr sz="2318" kern="1200">
        <a:solidFill>
          <a:schemeClr val="tx1"/>
        </a:solidFill>
        <a:latin typeface="+mn-lt"/>
        <a:ea typeface="+mn-ea"/>
        <a:cs typeface="+mn-cs"/>
      </a:defRPr>
    </a:lvl7pPr>
    <a:lvl8pPr marL="4121155" algn="l" defTabSz="1177473" rtl="0" eaLnBrk="1" latinLnBrk="0" hangingPunct="1">
      <a:defRPr sz="2318" kern="1200">
        <a:solidFill>
          <a:schemeClr val="tx1"/>
        </a:solidFill>
        <a:latin typeface="+mn-lt"/>
        <a:ea typeface="+mn-ea"/>
        <a:cs typeface="+mn-cs"/>
      </a:defRPr>
    </a:lvl8pPr>
    <a:lvl9pPr marL="4709892" algn="l" defTabSz="1177473" rtl="0" eaLnBrk="1" latinLnBrk="0" hangingPunct="1">
      <a:defRPr sz="2318"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181C"/>
    <a:srgbClr val="1F77B4"/>
    <a:srgbClr val="BF00C0"/>
    <a:srgbClr val="5B9BD5"/>
    <a:srgbClr val="FF0A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86"/>
    <p:restoredTop sz="94745"/>
  </p:normalViewPr>
  <p:slideViewPr>
    <p:cSldViewPr snapToGrid="0" snapToObjects="1">
      <p:cViewPr>
        <p:scale>
          <a:sx n="106" d="100"/>
          <a:sy n="106" d="100"/>
        </p:scale>
        <p:origin x="1616" y="-10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C020D5-8290-C948-B400-AE206B9E73D7}" type="datetimeFigureOut">
              <a:rPr lang="en-US" smtClean="0"/>
              <a:t>3/13/19</a:t>
            </a:fld>
            <a:endParaRPr lang="en-US"/>
          </a:p>
        </p:txBody>
      </p:sp>
      <p:sp>
        <p:nvSpPr>
          <p:cNvPr id="4" name="Slide Image Placeholder 3"/>
          <p:cNvSpPr>
            <a:spLocks noGrp="1" noRot="1" noChangeAspect="1"/>
          </p:cNvSpPr>
          <p:nvPr>
            <p:ph type="sldImg" idx="2"/>
          </p:nvPr>
        </p:nvSpPr>
        <p:spPr>
          <a:xfrm>
            <a:off x="2236788" y="1143000"/>
            <a:ext cx="23844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BA345-8A62-8444-B8C9-C8BE83CEF4E2}" type="slidenum">
              <a:rPr lang="en-US" smtClean="0"/>
              <a:t>‹#›</a:t>
            </a:fld>
            <a:endParaRPr lang="en-US"/>
          </a:p>
        </p:txBody>
      </p:sp>
    </p:spTree>
    <p:extLst>
      <p:ext uri="{BB962C8B-B14F-4D97-AF65-F5344CB8AC3E}">
        <p14:creationId xmlns:p14="http://schemas.microsoft.com/office/powerpoint/2010/main" val="1053645704"/>
      </p:ext>
    </p:extLst>
  </p:cSld>
  <p:clrMap bg1="lt1" tx1="dk1" bg2="lt2" tx2="dk2" accent1="accent1" accent2="accent2" accent3="accent3" accent4="accent4" accent5="accent5" accent6="accent6" hlink="hlink" folHlink="folHlink"/>
  <p:notesStyle>
    <a:lvl1pPr marL="0" algn="l" defTabSz="1177473" rtl="0" eaLnBrk="1" latinLnBrk="0" hangingPunct="1">
      <a:defRPr sz="1545" kern="1200">
        <a:solidFill>
          <a:schemeClr val="tx1"/>
        </a:solidFill>
        <a:latin typeface="+mn-lt"/>
        <a:ea typeface="+mn-ea"/>
        <a:cs typeface="+mn-cs"/>
      </a:defRPr>
    </a:lvl1pPr>
    <a:lvl2pPr marL="588736" algn="l" defTabSz="1177473" rtl="0" eaLnBrk="1" latinLnBrk="0" hangingPunct="1">
      <a:defRPr sz="1545" kern="1200">
        <a:solidFill>
          <a:schemeClr val="tx1"/>
        </a:solidFill>
        <a:latin typeface="+mn-lt"/>
        <a:ea typeface="+mn-ea"/>
        <a:cs typeface="+mn-cs"/>
      </a:defRPr>
    </a:lvl2pPr>
    <a:lvl3pPr marL="1177473" algn="l" defTabSz="1177473" rtl="0" eaLnBrk="1" latinLnBrk="0" hangingPunct="1">
      <a:defRPr sz="1545" kern="1200">
        <a:solidFill>
          <a:schemeClr val="tx1"/>
        </a:solidFill>
        <a:latin typeface="+mn-lt"/>
        <a:ea typeface="+mn-ea"/>
        <a:cs typeface="+mn-cs"/>
      </a:defRPr>
    </a:lvl3pPr>
    <a:lvl4pPr marL="1766209" algn="l" defTabSz="1177473" rtl="0" eaLnBrk="1" latinLnBrk="0" hangingPunct="1">
      <a:defRPr sz="1545" kern="1200">
        <a:solidFill>
          <a:schemeClr val="tx1"/>
        </a:solidFill>
        <a:latin typeface="+mn-lt"/>
        <a:ea typeface="+mn-ea"/>
        <a:cs typeface="+mn-cs"/>
      </a:defRPr>
    </a:lvl4pPr>
    <a:lvl5pPr marL="2354946" algn="l" defTabSz="1177473" rtl="0" eaLnBrk="1" latinLnBrk="0" hangingPunct="1">
      <a:defRPr sz="1545" kern="1200">
        <a:solidFill>
          <a:schemeClr val="tx1"/>
        </a:solidFill>
        <a:latin typeface="+mn-lt"/>
        <a:ea typeface="+mn-ea"/>
        <a:cs typeface="+mn-cs"/>
      </a:defRPr>
    </a:lvl5pPr>
    <a:lvl6pPr marL="2943682" algn="l" defTabSz="1177473" rtl="0" eaLnBrk="1" latinLnBrk="0" hangingPunct="1">
      <a:defRPr sz="1545" kern="1200">
        <a:solidFill>
          <a:schemeClr val="tx1"/>
        </a:solidFill>
        <a:latin typeface="+mn-lt"/>
        <a:ea typeface="+mn-ea"/>
        <a:cs typeface="+mn-cs"/>
      </a:defRPr>
    </a:lvl6pPr>
    <a:lvl7pPr marL="3532419" algn="l" defTabSz="1177473" rtl="0" eaLnBrk="1" latinLnBrk="0" hangingPunct="1">
      <a:defRPr sz="1545" kern="1200">
        <a:solidFill>
          <a:schemeClr val="tx1"/>
        </a:solidFill>
        <a:latin typeface="+mn-lt"/>
        <a:ea typeface="+mn-ea"/>
        <a:cs typeface="+mn-cs"/>
      </a:defRPr>
    </a:lvl7pPr>
    <a:lvl8pPr marL="4121155" algn="l" defTabSz="1177473" rtl="0" eaLnBrk="1" latinLnBrk="0" hangingPunct="1">
      <a:defRPr sz="1545" kern="1200">
        <a:solidFill>
          <a:schemeClr val="tx1"/>
        </a:solidFill>
        <a:latin typeface="+mn-lt"/>
        <a:ea typeface="+mn-ea"/>
        <a:cs typeface="+mn-cs"/>
      </a:defRPr>
    </a:lvl8pPr>
    <a:lvl9pPr marL="4709892" algn="l" defTabSz="1177473" rtl="0" eaLnBrk="1" latinLnBrk="0" hangingPunct="1">
      <a:defRPr sz="154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36788" y="1143000"/>
            <a:ext cx="2384425" cy="3086100"/>
          </a:xfrm>
        </p:spPr>
      </p:sp>
      <p:sp>
        <p:nvSpPr>
          <p:cNvPr id="3" name="Notes Placeholder 2"/>
          <p:cNvSpPr>
            <a:spLocks noGrp="1"/>
          </p:cNvSpPr>
          <p:nvPr>
            <p:ph type="body" idx="1"/>
          </p:nvPr>
        </p:nvSpPr>
        <p:spPr/>
        <p:txBody>
          <a:bodyPr/>
          <a:lstStyle/>
          <a:p>
            <a:r>
              <a:rPr lang="en-US" dirty="0" smtClean="0"/>
              <a:t>This is still only the </a:t>
            </a:r>
            <a:r>
              <a:rPr lang="en-US" dirty="0" err="1" smtClean="0"/>
              <a:t>pngs</a:t>
            </a:r>
            <a:endParaRPr lang="en-US" dirty="0"/>
          </a:p>
        </p:txBody>
      </p:sp>
      <p:sp>
        <p:nvSpPr>
          <p:cNvPr id="4" name="Slide Number Placeholder 3"/>
          <p:cNvSpPr>
            <a:spLocks noGrp="1"/>
          </p:cNvSpPr>
          <p:nvPr>
            <p:ph type="sldNum" sz="quarter" idx="10"/>
          </p:nvPr>
        </p:nvSpPr>
        <p:spPr/>
        <p:txBody>
          <a:bodyPr/>
          <a:lstStyle/>
          <a:p>
            <a:fld id="{C27BA345-8A62-8444-B8C9-C8BE83CEF4E2}" type="slidenum">
              <a:rPr lang="en-US" smtClean="0"/>
              <a:t>5</a:t>
            </a:fld>
            <a:endParaRPr lang="en-US"/>
          </a:p>
        </p:txBody>
      </p:sp>
    </p:spTree>
    <p:extLst>
      <p:ext uri="{BB962C8B-B14F-4D97-AF65-F5344CB8AC3E}">
        <p14:creationId xmlns:p14="http://schemas.microsoft.com/office/powerpoint/2010/main" val="1291161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36788" y="1143000"/>
            <a:ext cx="2384425" cy="3086100"/>
          </a:xfrm>
        </p:spPr>
      </p:sp>
      <p:sp>
        <p:nvSpPr>
          <p:cNvPr id="3" name="Notes Placeholder 2"/>
          <p:cNvSpPr>
            <a:spLocks noGrp="1"/>
          </p:cNvSpPr>
          <p:nvPr>
            <p:ph type="body" idx="1"/>
          </p:nvPr>
        </p:nvSpPr>
        <p:spPr/>
        <p:txBody>
          <a:bodyPr/>
          <a:lstStyle/>
          <a:p>
            <a:r>
              <a:rPr lang="en-US" dirty="0" smtClean="0"/>
              <a:t>Only </a:t>
            </a:r>
            <a:r>
              <a:rPr lang="en-US" dirty="0" err="1" smtClean="0"/>
              <a:t>pngs</a:t>
            </a:r>
            <a:endParaRPr lang="en-US" dirty="0"/>
          </a:p>
        </p:txBody>
      </p:sp>
      <p:sp>
        <p:nvSpPr>
          <p:cNvPr id="4" name="Slide Number Placeholder 3"/>
          <p:cNvSpPr>
            <a:spLocks noGrp="1"/>
          </p:cNvSpPr>
          <p:nvPr>
            <p:ph type="sldNum" sz="quarter" idx="10"/>
          </p:nvPr>
        </p:nvSpPr>
        <p:spPr/>
        <p:txBody>
          <a:bodyPr/>
          <a:lstStyle/>
          <a:p>
            <a:fld id="{C27BA345-8A62-8444-B8C9-C8BE83CEF4E2}" type="slidenum">
              <a:rPr lang="en-US" smtClean="0"/>
              <a:t>6</a:t>
            </a:fld>
            <a:endParaRPr lang="en-US"/>
          </a:p>
        </p:txBody>
      </p:sp>
    </p:spTree>
    <p:extLst>
      <p:ext uri="{BB962C8B-B14F-4D97-AF65-F5344CB8AC3E}">
        <p14:creationId xmlns:p14="http://schemas.microsoft.com/office/powerpoint/2010/main" val="473193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36788" y="1143000"/>
            <a:ext cx="2384425" cy="3086100"/>
          </a:xfrm>
        </p:spPr>
      </p:sp>
      <p:sp>
        <p:nvSpPr>
          <p:cNvPr id="3" name="Notes Placeholder 2"/>
          <p:cNvSpPr>
            <a:spLocks noGrp="1"/>
          </p:cNvSpPr>
          <p:nvPr>
            <p:ph type="body" idx="1"/>
          </p:nvPr>
        </p:nvSpPr>
        <p:spPr/>
        <p:txBody>
          <a:bodyPr/>
          <a:lstStyle/>
          <a:p>
            <a:r>
              <a:rPr lang="en-US" dirty="0" smtClean="0"/>
              <a:t>This is still only </a:t>
            </a:r>
            <a:r>
              <a:rPr lang="en-US" dirty="0" err="1" smtClean="0"/>
              <a:t>pngs</a:t>
            </a:r>
            <a:endParaRPr lang="en-US" dirty="0"/>
          </a:p>
        </p:txBody>
      </p:sp>
      <p:sp>
        <p:nvSpPr>
          <p:cNvPr id="4" name="Slide Number Placeholder 3"/>
          <p:cNvSpPr>
            <a:spLocks noGrp="1"/>
          </p:cNvSpPr>
          <p:nvPr>
            <p:ph type="sldNum" sz="quarter" idx="10"/>
          </p:nvPr>
        </p:nvSpPr>
        <p:spPr/>
        <p:txBody>
          <a:bodyPr/>
          <a:lstStyle/>
          <a:p>
            <a:fld id="{C27BA345-8A62-8444-B8C9-C8BE83CEF4E2}" type="slidenum">
              <a:rPr lang="en-US" smtClean="0"/>
              <a:t>7</a:t>
            </a:fld>
            <a:endParaRPr lang="en-US"/>
          </a:p>
        </p:txBody>
      </p:sp>
    </p:spTree>
    <p:extLst>
      <p:ext uri="{BB962C8B-B14F-4D97-AF65-F5344CB8AC3E}">
        <p14:creationId xmlns:p14="http://schemas.microsoft.com/office/powerpoint/2010/main" val="1286694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smtClean="0"/>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25C40F0-445F-BE44-99EA-0B81A46F05C5}" type="datetimeFigureOut">
              <a:rPr lang="en-US" smtClean="0"/>
              <a:t>3/13/19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11467080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5C40F0-445F-BE44-99EA-0B81A46F05C5}" type="datetimeFigureOut">
              <a:rPr lang="en-US" smtClean="0"/>
              <a:t>3/13/19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21146026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5C40F0-445F-BE44-99EA-0B81A46F05C5}" type="datetimeFigureOut">
              <a:rPr lang="en-US" smtClean="0"/>
              <a:t>3/13/19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1420166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5C40F0-445F-BE44-99EA-0B81A46F05C5}" type="datetimeFigureOut">
              <a:rPr lang="en-US" smtClean="0"/>
              <a:t>3/13/19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1204049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smtClean="0"/>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25C40F0-445F-BE44-99EA-0B81A46F05C5}" type="datetimeFigureOut">
              <a:rPr lang="en-US" smtClean="0"/>
              <a:t>3/13/19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7133726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25C40F0-445F-BE44-99EA-0B81A46F05C5}" type="datetimeFigureOut">
              <a:rPr lang="en-US" smtClean="0"/>
              <a:t>3/13/19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252372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smtClean="0"/>
              <a:t>Click to 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smtClean="0"/>
              <a:t>Click to 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25C40F0-445F-BE44-99EA-0B81A46F05C5}" type="datetimeFigureOut">
              <a:rPr lang="en-US" smtClean="0"/>
              <a:t>3/13/19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348068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25C40F0-445F-BE44-99EA-0B81A46F05C5}" type="datetimeFigureOut">
              <a:rPr lang="en-US" smtClean="0"/>
              <a:t>3/13/19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243522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5C40F0-445F-BE44-99EA-0B81A46F05C5}" type="datetimeFigureOut">
              <a:rPr lang="en-US" smtClean="0"/>
              <a:t>3/13/19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1927637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smtClean="0"/>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5C40F0-445F-BE44-99EA-0B81A46F05C5}" type="datetimeFigureOut">
              <a:rPr lang="en-US" smtClean="0"/>
              <a:t>3/13/19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868827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5C40F0-445F-BE44-99EA-0B81A46F05C5}" type="datetimeFigureOut">
              <a:rPr lang="en-US" smtClean="0"/>
              <a:t>3/13/19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164724973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75000"/>
                  </a:schemeClr>
                </a:solidFill>
              </a:defRPr>
            </a:lvl1pPr>
          </a:lstStyle>
          <a:p>
            <a:fld id="{525C40F0-445F-BE44-99EA-0B81A46F05C5}" type="datetimeFigureOut">
              <a:rPr lang="en-US" smtClean="0"/>
              <a:t>3/13/19</a:t>
            </a:fld>
            <a:endParaRPr lang="en-US"/>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75000"/>
                  </a:schemeClr>
                </a:solidFill>
              </a:defRPr>
            </a:lvl1pPr>
          </a:lstStyle>
          <a:p>
            <a:fld id="{D88C56E1-728B-FD43-B210-6DB279F18194}" type="slidenum">
              <a:rPr lang="en-US" smtClean="0"/>
              <a:t>‹#›</a:t>
            </a:fld>
            <a:endParaRPr lang="en-US"/>
          </a:p>
        </p:txBody>
      </p:sp>
    </p:spTree>
    <p:extLst>
      <p:ext uri="{BB962C8B-B14F-4D97-AF65-F5344CB8AC3E}">
        <p14:creationId xmlns:p14="http://schemas.microsoft.com/office/powerpoint/2010/main" val="70882599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5" Type="http://schemas.openxmlformats.org/officeDocument/2006/relationships/image" Target="../media/image26.emf"/><Relationship Id="rId6" Type="http://schemas.openxmlformats.org/officeDocument/2006/relationships/image" Target="../media/image27.emf"/><Relationship Id="rId7" Type="http://schemas.openxmlformats.org/officeDocument/2006/relationships/image" Target="../media/image28.emf"/><Relationship Id="rId8" Type="http://schemas.openxmlformats.org/officeDocument/2006/relationships/image" Target="../media/image9.emf"/><Relationship Id="rId9" Type="http://schemas.openxmlformats.org/officeDocument/2006/relationships/image" Target="../media/image29.emf"/><Relationship Id="rId1" Type="http://schemas.openxmlformats.org/officeDocument/2006/relationships/slideLayout" Target="../slideLayouts/slideLayout7.xml"/><Relationship Id="rId2" Type="http://schemas.openxmlformats.org/officeDocument/2006/relationships/image" Target="../media/image2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6" Type="http://schemas.openxmlformats.org/officeDocument/2006/relationships/image" Target="../media/image8.emf"/><Relationship Id="rId7" Type="http://schemas.openxmlformats.org/officeDocument/2006/relationships/image" Target="../media/image9.emf"/><Relationship Id="rId1" Type="http://schemas.openxmlformats.org/officeDocument/2006/relationships/slideLayout" Target="../slideLayouts/slideLayout7.xml"/><Relationship Id="rId2" Type="http://schemas.openxmlformats.org/officeDocument/2006/relationships/image" Target="../media/image4.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emf"/><Relationship Id="rId3" Type="http://schemas.openxmlformats.org/officeDocument/2006/relationships/image" Target="../media/image11.emf"/></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emf"/><Relationship Id="rId6" Type="http://schemas.openxmlformats.org/officeDocument/2006/relationships/image" Target="../media/image9.em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9.emf"/><Relationship Id="rId6" Type="http://schemas.openxmlformats.org/officeDocument/2006/relationships/image" Target="../media/image17.emf"/><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9.emf"/><Relationship Id="rId6" Type="http://schemas.openxmlformats.org/officeDocument/2006/relationships/image" Target="../media/image17.emf"/><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emf"/><Relationship Id="rId3" Type="http://schemas.openxmlformats.org/officeDocument/2006/relationships/image" Target="../media/image2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4130" t="15804" r="31498" b="15620"/>
          <a:stretch/>
        </p:blipFill>
        <p:spPr>
          <a:xfrm rot="5400000">
            <a:off x="2320467" y="690574"/>
            <a:ext cx="3160676" cy="6321355"/>
          </a:xfrm>
          <a:prstGeom prst="rect">
            <a:avLst/>
          </a:prstGeom>
        </p:spPr>
      </p:pic>
      <p:sp>
        <p:nvSpPr>
          <p:cNvPr id="3" name="TextBox 2"/>
          <p:cNvSpPr txBox="1"/>
          <p:nvPr/>
        </p:nvSpPr>
        <p:spPr>
          <a:xfrm>
            <a:off x="832059" y="5758733"/>
            <a:ext cx="6108284" cy="1703299"/>
          </a:xfrm>
          <a:prstGeom prst="rect">
            <a:avLst/>
          </a:prstGeom>
          <a:noFill/>
        </p:spPr>
        <p:txBody>
          <a:bodyPr wrap="square" rtlCol="0">
            <a:spAutoFit/>
          </a:bodyPr>
          <a:lstStyle/>
          <a:p>
            <a:pPr algn="just"/>
            <a:r>
              <a:rPr lang="en-US" sz="1130" b="1" dirty="0">
                <a:latin typeface="Arial" charset="0"/>
                <a:ea typeface="Arial" charset="0"/>
                <a:cs typeface="Arial" charset="0"/>
              </a:rPr>
              <a:t>Table 1</a:t>
            </a:r>
            <a:r>
              <a:rPr lang="en-US" sz="1130" dirty="0">
                <a:latin typeface="Arial" charset="0"/>
                <a:ea typeface="Arial" charset="0"/>
                <a:cs typeface="Arial" charset="0"/>
              </a:rPr>
              <a:t>: the 20 </a:t>
            </a:r>
            <a:r>
              <a:rPr lang="en-US" sz="1130" dirty="0" err="1">
                <a:latin typeface="Arial" charset="0"/>
                <a:ea typeface="Arial" charset="0"/>
                <a:cs typeface="Arial" charset="0"/>
              </a:rPr>
              <a:t>Rfam</a:t>
            </a:r>
            <a:r>
              <a:rPr lang="en-US" sz="1130" dirty="0">
                <a:latin typeface="Arial" charset="0"/>
                <a:ea typeface="Arial" charset="0"/>
                <a:cs typeface="Arial" charset="0"/>
              </a:rPr>
              <a:t> alignments used for this work with corresponding Length, Depth (M) and Effective Depth (</a:t>
            </a:r>
            <a:r>
              <a:rPr lang="en-US" sz="1130" dirty="0" err="1">
                <a:latin typeface="Arial" charset="0"/>
                <a:ea typeface="Arial" charset="0"/>
                <a:cs typeface="Arial" charset="0"/>
              </a:rPr>
              <a:t>M</a:t>
            </a:r>
            <a:r>
              <a:rPr lang="en-US" sz="1130" baseline="-25000" dirty="0" err="1">
                <a:latin typeface="Arial" charset="0"/>
                <a:ea typeface="Arial" charset="0"/>
                <a:cs typeface="Arial" charset="0"/>
              </a:rPr>
              <a:t>eff</a:t>
            </a:r>
            <a:r>
              <a:rPr lang="en-US" sz="1130" dirty="0">
                <a:latin typeface="Arial" charset="0"/>
                <a:ea typeface="Arial" charset="0"/>
                <a:cs typeface="Arial" charset="0"/>
              </a:rPr>
              <a:t>) in addition to the accuracy and AUC-ROC scores of the MLP trained on the alignment. The length corresponds to the number of nucleotides (including gaps) in a sequence after reduction. The depth is the number of total sequences in the alignment. </a:t>
            </a:r>
            <a:r>
              <a:rPr lang="en-US" sz="1130" dirty="0">
                <a:latin typeface="Arial" charset="0"/>
                <a:ea typeface="Arial" charset="0"/>
                <a:cs typeface="Arial" charset="0"/>
              </a:rPr>
              <a:t>The </a:t>
            </a:r>
            <a:r>
              <a:rPr lang="en-US" sz="1130" dirty="0">
                <a:latin typeface="Arial" charset="0"/>
                <a:ea typeface="Arial" charset="0"/>
                <a:cs typeface="Arial" charset="0"/>
              </a:rPr>
              <a:t>effective depth of an alignment corresponds to a weighted depth </a:t>
            </a:r>
            <a:r>
              <a:rPr lang="en-US" sz="1130" dirty="0">
                <a:latin typeface="Arial" charset="0"/>
                <a:ea typeface="Arial" charset="0"/>
                <a:cs typeface="Arial" charset="0"/>
              </a:rPr>
              <a:t>inversely proportional </a:t>
            </a:r>
            <a:r>
              <a:rPr lang="en-US" sz="1130" dirty="0">
                <a:latin typeface="Arial" charset="0"/>
                <a:ea typeface="Arial" charset="0"/>
                <a:cs typeface="Arial" charset="0"/>
              </a:rPr>
              <a:t>to how related the sequences are, providing a better indicator of how much structural information the MLP sees during </a:t>
            </a:r>
            <a:r>
              <a:rPr lang="en-US" sz="1130" dirty="0">
                <a:latin typeface="Arial" charset="0"/>
                <a:ea typeface="Arial" charset="0"/>
                <a:cs typeface="Arial" charset="0"/>
              </a:rPr>
              <a:t>training (see Methods for details).</a:t>
            </a:r>
            <a:endParaRPr lang="en-US" sz="1130" dirty="0">
              <a:latin typeface="Arial" charset="0"/>
              <a:ea typeface="Arial" charset="0"/>
              <a:cs typeface="Arial" charset="0"/>
            </a:endParaRPr>
          </a:p>
          <a:p>
            <a:pPr algn="just"/>
            <a:r>
              <a:rPr lang="en-US" sz="1130" dirty="0">
                <a:latin typeface="Arial" charset="0"/>
                <a:ea typeface="Arial" charset="0"/>
                <a:cs typeface="Arial" charset="0"/>
              </a:rPr>
              <a:t/>
            </a:r>
            <a:br>
              <a:rPr lang="en-US" sz="1130" dirty="0">
                <a:latin typeface="Arial" charset="0"/>
                <a:ea typeface="Arial" charset="0"/>
                <a:cs typeface="Arial" charset="0"/>
              </a:rPr>
            </a:br>
            <a:endParaRPr lang="en-US" sz="1130" dirty="0">
              <a:latin typeface="Arial" charset="0"/>
              <a:ea typeface="Arial" charset="0"/>
              <a:cs typeface="Arial" charset="0"/>
            </a:endParaRPr>
          </a:p>
        </p:txBody>
      </p:sp>
    </p:spTree>
    <p:extLst>
      <p:ext uri="{BB962C8B-B14F-4D97-AF65-F5344CB8AC3E}">
        <p14:creationId xmlns:p14="http://schemas.microsoft.com/office/powerpoint/2010/main" val="2446909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4673" y="800388"/>
            <a:ext cx="1422656" cy="1696746"/>
          </a:xfrm>
          <a:prstGeom prst="rect">
            <a:avLst/>
          </a:prstGeom>
        </p:spPr>
      </p:pic>
      <p:sp>
        <p:nvSpPr>
          <p:cNvPr id="7" name="TextBox 6"/>
          <p:cNvSpPr txBox="1"/>
          <p:nvPr/>
        </p:nvSpPr>
        <p:spPr>
          <a:xfrm>
            <a:off x="832058" y="7249480"/>
            <a:ext cx="6108284" cy="2005164"/>
          </a:xfrm>
          <a:prstGeom prst="rect">
            <a:avLst/>
          </a:prstGeom>
          <a:noFill/>
        </p:spPr>
        <p:txBody>
          <a:bodyPr wrap="square" rtlCol="0">
            <a:spAutoFit/>
          </a:bodyPr>
          <a:lstStyle/>
          <a:p>
            <a:pPr algn="just"/>
            <a:r>
              <a:rPr lang="en-US" sz="1130" b="1" dirty="0">
                <a:latin typeface="Arial" charset="0"/>
                <a:ea typeface="Arial" charset="0"/>
                <a:cs typeface="Arial" charset="0"/>
              </a:rPr>
              <a:t>Figure 10: </a:t>
            </a:r>
            <a:r>
              <a:rPr lang="en-US" sz="1130" dirty="0">
                <a:latin typeface="Arial" charset="0"/>
                <a:ea typeface="Arial" charset="0"/>
                <a:cs typeface="Arial" charset="0"/>
              </a:rPr>
              <a:t>(A) Folded secondary structure of </a:t>
            </a:r>
            <a:r>
              <a:rPr lang="en-US" sz="1130" dirty="0" err="1">
                <a:latin typeface="Arial" charset="0"/>
                <a:ea typeface="Arial" charset="0"/>
                <a:cs typeface="Arial" charset="0"/>
              </a:rPr>
              <a:t>tRNA</a:t>
            </a:r>
            <a:r>
              <a:rPr lang="en-US" sz="1130" dirty="0">
                <a:latin typeface="Arial" charset="0"/>
                <a:ea typeface="Arial" charset="0"/>
                <a:cs typeface="Arial" charset="0"/>
              </a:rPr>
              <a:t> </a:t>
            </a:r>
            <a:r>
              <a:rPr lang="mr-IN" sz="1130" dirty="0">
                <a:latin typeface="Arial" charset="0"/>
                <a:ea typeface="Arial" charset="0"/>
                <a:cs typeface="Arial" charset="0"/>
              </a:rPr>
              <a:t>–</a:t>
            </a:r>
            <a:r>
              <a:rPr lang="en-US" sz="1130" dirty="0">
                <a:latin typeface="Arial" charset="0"/>
                <a:ea typeface="Arial" charset="0"/>
                <a:cs typeface="Arial" charset="0"/>
              </a:rPr>
              <a:t> RF00005 from </a:t>
            </a:r>
            <a:r>
              <a:rPr lang="en-US" sz="1130" dirty="0" err="1">
                <a:latin typeface="Arial" charset="0"/>
                <a:ea typeface="Arial" charset="0"/>
                <a:cs typeface="Arial" charset="0"/>
              </a:rPr>
              <a:t>Rfam</a:t>
            </a:r>
            <a:r>
              <a:rPr lang="en-US" sz="1130" dirty="0">
                <a:latin typeface="Arial" charset="0"/>
                <a:ea typeface="Arial" charset="0"/>
                <a:cs typeface="Arial" charset="0"/>
              </a:rPr>
              <a:t>. (B) Results from </a:t>
            </a:r>
            <a:r>
              <a:rPr lang="en-US" sz="1130" dirty="0" err="1">
                <a:latin typeface="Arial" charset="0"/>
                <a:ea typeface="Arial" charset="0"/>
                <a:cs typeface="Arial" charset="0"/>
              </a:rPr>
              <a:t>SoM</a:t>
            </a:r>
            <a:r>
              <a:rPr lang="en-US" sz="1130" dirty="0">
                <a:latin typeface="Arial" charset="0"/>
                <a:ea typeface="Arial" charset="0"/>
                <a:cs typeface="Arial" charset="0"/>
              </a:rPr>
              <a:t> performed on an MLP trained on the </a:t>
            </a:r>
            <a:r>
              <a:rPr lang="en-US" sz="1130" dirty="0" err="1">
                <a:latin typeface="Arial" charset="0"/>
                <a:ea typeface="Arial" charset="0"/>
                <a:cs typeface="Arial" charset="0"/>
              </a:rPr>
              <a:t>tRNA</a:t>
            </a:r>
            <a:r>
              <a:rPr lang="en-US" sz="1130" dirty="0">
                <a:latin typeface="Arial" charset="0"/>
                <a:ea typeface="Arial" charset="0"/>
                <a:cs typeface="Arial" charset="0"/>
              </a:rPr>
              <a:t> reduced </a:t>
            </a:r>
            <a:r>
              <a:rPr lang="en-US" sz="1130" dirty="0" err="1">
                <a:latin typeface="Arial" charset="0"/>
                <a:ea typeface="Arial" charset="0"/>
                <a:cs typeface="Arial" charset="0"/>
              </a:rPr>
              <a:t>Rfam</a:t>
            </a:r>
            <a:r>
              <a:rPr lang="en-US" sz="1130" dirty="0">
                <a:latin typeface="Arial" charset="0"/>
                <a:ea typeface="Arial" charset="0"/>
                <a:cs typeface="Arial" charset="0"/>
              </a:rPr>
              <a:t> alignment (blue) and from an RNN trained on the unaligned </a:t>
            </a:r>
            <a:r>
              <a:rPr lang="en-US" sz="1130" dirty="0" err="1">
                <a:latin typeface="Arial" charset="0"/>
                <a:ea typeface="Arial" charset="0"/>
                <a:cs typeface="Arial" charset="0"/>
              </a:rPr>
              <a:t>Rfam</a:t>
            </a:r>
            <a:r>
              <a:rPr lang="en-US" sz="1130" dirty="0">
                <a:latin typeface="Arial" charset="0"/>
                <a:ea typeface="Arial" charset="0"/>
                <a:cs typeface="Arial" charset="0"/>
              </a:rPr>
              <a:t> sequences (blue-green). The RNN seems to be learning general regions corresponding to true base pairs in the structure, but the results are visibly much noisier than the MLP trained on the alignment. (B) Results from training the model on a simulated alignment with 100,000 sequences generated by Infernal. The MLP trained on the simulated aligned sequences shows very clear base pair learning, however when training on unaligned sequences the results are much noisier. The RNN trained on unaligned data performs better than the MLP on unaligned data, learning the regions of base pairing from each stem in the structure. The ticks on each </a:t>
            </a:r>
            <a:r>
              <a:rPr lang="en-US" sz="1130" dirty="0" err="1">
                <a:latin typeface="Arial" charset="0"/>
                <a:ea typeface="Arial" charset="0"/>
                <a:cs typeface="Arial" charset="0"/>
              </a:rPr>
              <a:t>WCplot</a:t>
            </a:r>
            <a:r>
              <a:rPr lang="en-US" sz="1130" dirty="0">
                <a:latin typeface="Arial" charset="0"/>
                <a:ea typeface="Arial" charset="0"/>
                <a:cs typeface="Arial" charset="0"/>
              </a:rPr>
              <a:t> correspond to the sequence position.</a:t>
            </a:r>
            <a:br>
              <a:rPr lang="en-US" sz="1130" dirty="0">
                <a:latin typeface="Arial" charset="0"/>
                <a:ea typeface="Arial" charset="0"/>
                <a:cs typeface="Arial" charset="0"/>
              </a:rPr>
            </a:br>
            <a:endParaRPr lang="en-US" sz="1130" dirty="0">
              <a:latin typeface="Arial" charset="0"/>
              <a:ea typeface="Arial" charset="0"/>
              <a:cs typeface="Arial"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5855" y="2636094"/>
            <a:ext cx="1983280" cy="198328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9860" y="2636092"/>
            <a:ext cx="1983281" cy="1983281"/>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4872" y="5149037"/>
            <a:ext cx="1536298" cy="1536298"/>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75703" y="5149039"/>
            <a:ext cx="1570780" cy="1570780"/>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74043" y="5149038"/>
            <a:ext cx="1536298" cy="1536298"/>
          </a:xfrm>
          <a:prstGeom prst="rect">
            <a:avLst/>
          </a:prstGeom>
        </p:spPr>
      </p:pic>
      <p:pic>
        <p:nvPicPr>
          <p:cNvPr id="14" name="Picture 13"/>
          <p:cNvPicPr>
            <a:picLocks noChangeAspect="1"/>
          </p:cNvPicPr>
          <p:nvPr/>
        </p:nvPicPr>
        <p:blipFill rotWithShape="1">
          <a:blip r:embed="rId8">
            <a:extLst>
              <a:ext uri="{28A0092B-C50C-407E-A947-70E740481C1C}">
                <a14:useLocalDpi xmlns:a14="http://schemas.microsoft.com/office/drawing/2010/main" val="0"/>
              </a:ext>
            </a:extLst>
          </a:blip>
          <a:srcRect l="84973" t="2952" r="9230" b="3668"/>
          <a:stretch/>
        </p:blipFill>
        <p:spPr>
          <a:xfrm>
            <a:off x="3547337" y="3252142"/>
            <a:ext cx="146663" cy="751183"/>
          </a:xfrm>
          <a:prstGeom prst="rect">
            <a:avLst/>
          </a:prstGeom>
        </p:spPr>
      </p:pic>
      <p:pic>
        <p:nvPicPr>
          <p:cNvPr id="15" name="Picture 14"/>
          <p:cNvPicPr>
            <a:picLocks noChangeAspect="1"/>
          </p:cNvPicPr>
          <p:nvPr/>
        </p:nvPicPr>
        <p:blipFill rotWithShape="1">
          <a:blip r:embed="rId9">
            <a:extLst>
              <a:ext uri="{28A0092B-C50C-407E-A947-70E740481C1C}">
                <a14:useLocalDpi xmlns:a14="http://schemas.microsoft.com/office/drawing/2010/main" val="0"/>
              </a:ext>
            </a:extLst>
          </a:blip>
          <a:srcRect l="84437" t="3131" r="9722" b="6351"/>
          <a:stretch/>
        </p:blipFill>
        <p:spPr>
          <a:xfrm>
            <a:off x="6162063" y="3252139"/>
            <a:ext cx="160104" cy="770029"/>
          </a:xfrm>
          <a:prstGeom prst="rect">
            <a:avLst/>
          </a:prstGeom>
        </p:spPr>
      </p:pic>
      <p:sp>
        <p:nvSpPr>
          <p:cNvPr id="16" name="TextBox 15"/>
          <p:cNvSpPr txBox="1"/>
          <p:nvPr/>
        </p:nvSpPr>
        <p:spPr>
          <a:xfrm>
            <a:off x="2667916" y="869578"/>
            <a:ext cx="326865" cy="419894"/>
          </a:xfrm>
          <a:prstGeom prst="rect">
            <a:avLst/>
          </a:prstGeom>
          <a:noFill/>
        </p:spPr>
        <p:txBody>
          <a:bodyPr wrap="square" rtlCol="0">
            <a:spAutoFit/>
          </a:bodyPr>
          <a:lstStyle/>
          <a:p>
            <a:r>
              <a:rPr lang="en-US" sz="2055" b="1" dirty="0"/>
              <a:t>A</a:t>
            </a:r>
            <a:endParaRPr lang="en-US" sz="2382" b="1" dirty="0"/>
          </a:p>
        </p:txBody>
      </p:sp>
      <p:sp>
        <p:nvSpPr>
          <p:cNvPr id="17" name="TextBox 16"/>
          <p:cNvSpPr txBox="1"/>
          <p:nvPr/>
        </p:nvSpPr>
        <p:spPr>
          <a:xfrm>
            <a:off x="1036275" y="2508836"/>
            <a:ext cx="326865" cy="419894"/>
          </a:xfrm>
          <a:prstGeom prst="rect">
            <a:avLst/>
          </a:prstGeom>
          <a:noFill/>
        </p:spPr>
        <p:txBody>
          <a:bodyPr wrap="square" rtlCol="0">
            <a:spAutoFit/>
          </a:bodyPr>
          <a:lstStyle/>
          <a:p>
            <a:r>
              <a:rPr lang="en-US" sz="2055" b="1" dirty="0"/>
              <a:t>B</a:t>
            </a:r>
            <a:endParaRPr lang="en-US" sz="2382" b="1" dirty="0"/>
          </a:p>
        </p:txBody>
      </p:sp>
      <p:sp>
        <p:nvSpPr>
          <p:cNvPr id="18" name="TextBox 17"/>
          <p:cNvSpPr txBox="1"/>
          <p:nvPr/>
        </p:nvSpPr>
        <p:spPr>
          <a:xfrm>
            <a:off x="1214912" y="4943437"/>
            <a:ext cx="326865" cy="419894"/>
          </a:xfrm>
          <a:prstGeom prst="rect">
            <a:avLst/>
          </a:prstGeom>
          <a:noFill/>
        </p:spPr>
        <p:txBody>
          <a:bodyPr wrap="square" rtlCol="0">
            <a:spAutoFit/>
          </a:bodyPr>
          <a:lstStyle/>
          <a:p>
            <a:r>
              <a:rPr lang="en-US" sz="2055" b="1" dirty="0"/>
              <a:t>C</a:t>
            </a:r>
            <a:endParaRPr lang="en-US" sz="2382" b="1" dirty="0"/>
          </a:p>
        </p:txBody>
      </p:sp>
      <p:sp>
        <p:nvSpPr>
          <p:cNvPr id="19" name="TextBox 18"/>
          <p:cNvSpPr txBox="1"/>
          <p:nvPr/>
        </p:nvSpPr>
        <p:spPr>
          <a:xfrm>
            <a:off x="6073143" y="3062357"/>
            <a:ext cx="820620" cy="192485"/>
          </a:xfrm>
          <a:prstGeom prst="rect">
            <a:avLst/>
          </a:prstGeom>
          <a:noFill/>
        </p:spPr>
        <p:txBody>
          <a:bodyPr wrap="square" rtlCol="0">
            <a:spAutoFit/>
          </a:bodyPr>
          <a:lstStyle/>
          <a:p>
            <a:r>
              <a:rPr lang="en-US" sz="617" dirty="0">
                <a:latin typeface="Arial" charset="0"/>
                <a:ea typeface="Arial" charset="0"/>
                <a:cs typeface="Arial" charset="0"/>
              </a:rPr>
              <a:t>High </a:t>
            </a:r>
            <a:r>
              <a:rPr lang="en-US" sz="617" dirty="0" err="1">
                <a:latin typeface="Arial" charset="0"/>
                <a:ea typeface="Arial" charset="0"/>
                <a:cs typeface="Arial" charset="0"/>
              </a:rPr>
              <a:t>SoM</a:t>
            </a:r>
            <a:r>
              <a:rPr lang="en-US" sz="617" dirty="0">
                <a:latin typeface="Arial" charset="0"/>
                <a:ea typeface="Arial" charset="0"/>
                <a:cs typeface="Arial" charset="0"/>
              </a:rPr>
              <a:t> score</a:t>
            </a:r>
          </a:p>
        </p:txBody>
      </p:sp>
      <p:sp>
        <p:nvSpPr>
          <p:cNvPr id="20" name="TextBox 19"/>
          <p:cNvSpPr txBox="1"/>
          <p:nvPr/>
        </p:nvSpPr>
        <p:spPr>
          <a:xfrm>
            <a:off x="6083013" y="4022168"/>
            <a:ext cx="820620" cy="192485"/>
          </a:xfrm>
          <a:prstGeom prst="rect">
            <a:avLst/>
          </a:prstGeom>
          <a:noFill/>
        </p:spPr>
        <p:txBody>
          <a:bodyPr wrap="square" rtlCol="0">
            <a:spAutoFit/>
          </a:bodyPr>
          <a:lstStyle/>
          <a:p>
            <a:r>
              <a:rPr lang="en-US" sz="617" dirty="0">
                <a:latin typeface="Arial" charset="0"/>
                <a:ea typeface="Arial" charset="0"/>
                <a:cs typeface="Arial" charset="0"/>
              </a:rPr>
              <a:t>Low </a:t>
            </a:r>
            <a:r>
              <a:rPr lang="en-US" sz="617" dirty="0" err="1">
                <a:latin typeface="Arial" charset="0"/>
                <a:ea typeface="Arial" charset="0"/>
                <a:cs typeface="Arial" charset="0"/>
              </a:rPr>
              <a:t>SoM</a:t>
            </a:r>
            <a:r>
              <a:rPr lang="en-US" sz="617" dirty="0">
                <a:latin typeface="Arial" charset="0"/>
                <a:ea typeface="Arial" charset="0"/>
                <a:cs typeface="Arial" charset="0"/>
              </a:rPr>
              <a:t> score</a:t>
            </a:r>
          </a:p>
        </p:txBody>
      </p:sp>
      <p:sp>
        <p:nvSpPr>
          <p:cNvPr id="23" name="TextBox 22"/>
          <p:cNvSpPr txBox="1"/>
          <p:nvPr/>
        </p:nvSpPr>
        <p:spPr>
          <a:xfrm>
            <a:off x="3337127" y="3072140"/>
            <a:ext cx="820620" cy="192485"/>
          </a:xfrm>
          <a:prstGeom prst="rect">
            <a:avLst/>
          </a:prstGeom>
          <a:noFill/>
        </p:spPr>
        <p:txBody>
          <a:bodyPr wrap="square" rtlCol="0">
            <a:spAutoFit/>
          </a:bodyPr>
          <a:lstStyle/>
          <a:p>
            <a:r>
              <a:rPr lang="en-US" sz="617" dirty="0">
                <a:latin typeface="Arial" charset="0"/>
                <a:ea typeface="Arial" charset="0"/>
                <a:cs typeface="Arial" charset="0"/>
              </a:rPr>
              <a:t>High </a:t>
            </a:r>
            <a:r>
              <a:rPr lang="en-US" sz="617" dirty="0" err="1">
                <a:latin typeface="Arial" charset="0"/>
                <a:ea typeface="Arial" charset="0"/>
                <a:cs typeface="Arial" charset="0"/>
              </a:rPr>
              <a:t>SoM</a:t>
            </a:r>
            <a:r>
              <a:rPr lang="en-US" sz="617" dirty="0">
                <a:latin typeface="Arial" charset="0"/>
                <a:ea typeface="Arial" charset="0"/>
                <a:cs typeface="Arial" charset="0"/>
              </a:rPr>
              <a:t> score</a:t>
            </a:r>
          </a:p>
        </p:txBody>
      </p:sp>
      <p:sp>
        <p:nvSpPr>
          <p:cNvPr id="24" name="TextBox 23"/>
          <p:cNvSpPr txBox="1"/>
          <p:nvPr/>
        </p:nvSpPr>
        <p:spPr>
          <a:xfrm>
            <a:off x="3346997" y="4031952"/>
            <a:ext cx="820620" cy="192485"/>
          </a:xfrm>
          <a:prstGeom prst="rect">
            <a:avLst/>
          </a:prstGeom>
          <a:noFill/>
        </p:spPr>
        <p:txBody>
          <a:bodyPr wrap="square" rtlCol="0">
            <a:spAutoFit/>
          </a:bodyPr>
          <a:lstStyle/>
          <a:p>
            <a:r>
              <a:rPr lang="en-US" sz="617" dirty="0">
                <a:latin typeface="Arial" charset="0"/>
                <a:ea typeface="Arial" charset="0"/>
                <a:cs typeface="Arial" charset="0"/>
              </a:rPr>
              <a:t>Low </a:t>
            </a:r>
            <a:r>
              <a:rPr lang="en-US" sz="617" dirty="0" err="1">
                <a:latin typeface="Arial" charset="0"/>
                <a:ea typeface="Arial" charset="0"/>
                <a:cs typeface="Arial" charset="0"/>
              </a:rPr>
              <a:t>SoM</a:t>
            </a:r>
            <a:r>
              <a:rPr lang="en-US" sz="617" dirty="0">
                <a:latin typeface="Arial" charset="0"/>
                <a:ea typeface="Arial" charset="0"/>
                <a:cs typeface="Arial" charset="0"/>
              </a:rPr>
              <a:t> score</a:t>
            </a:r>
          </a:p>
        </p:txBody>
      </p:sp>
      <p:sp>
        <p:nvSpPr>
          <p:cNvPr id="27" name="TextBox 26"/>
          <p:cNvSpPr txBox="1">
            <a:spLocks/>
          </p:cNvSpPr>
          <p:nvPr/>
        </p:nvSpPr>
        <p:spPr>
          <a:xfrm>
            <a:off x="3411357" y="1985708"/>
            <a:ext cx="140960" cy="208629"/>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19" dirty="0">
                <a:latin typeface="Arial" charset="0"/>
                <a:ea typeface="Arial" charset="0"/>
                <a:cs typeface="Arial" charset="0"/>
              </a:rPr>
              <a:t>1</a:t>
            </a:r>
          </a:p>
        </p:txBody>
      </p:sp>
      <p:sp>
        <p:nvSpPr>
          <p:cNvPr id="28" name="TextBox 27"/>
          <p:cNvSpPr txBox="1">
            <a:spLocks/>
          </p:cNvSpPr>
          <p:nvPr/>
        </p:nvSpPr>
        <p:spPr>
          <a:xfrm>
            <a:off x="3287473" y="1270211"/>
            <a:ext cx="140960" cy="208629"/>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19" dirty="0">
                <a:latin typeface="Arial" charset="0"/>
                <a:ea typeface="Arial" charset="0"/>
                <a:cs typeface="Arial" charset="0"/>
              </a:rPr>
              <a:t>2</a:t>
            </a:r>
          </a:p>
        </p:txBody>
      </p:sp>
      <p:sp>
        <p:nvSpPr>
          <p:cNvPr id="29" name="TextBox 28"/>
          <p:cNvSpPr txBox="1">
            <a:spLocks/>
          </p:cNvSpPr>
          <p:nvPr/>
        </p:nvSpPr>
        <p:spPr>
          <a:xfrm>
            <a:off x="3873158" y="1135781"/>
            <a:ext cx="140960" cy="208629"/>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19" dirty="0">
                <a:latin typeface="Arial" charset="0"/>
                <a:ea typeface="Arial" charset="0"/>
                <a:cs typeface="Arial" charset="0"/>
              </a:rPr>
              <a:t>3</a:t>
            </a:r>
          </a:p>
        </p:txBody>
      </p:sp>
      <p:sp>
        <p:nvSpPr>
          <p:cNvPr id="30" name="TextBox 29"/>
          <p:cNvSpPr txBox="1">
            <a:spLocks/>
          </p:cNvSpPr>
          <p:nvPr/>
        </p:nvSpPr>
        <p:spPr>
          <a:xfrm>
            <a:off x="4214120" y="1587307"/>
            <a:ext cx="140960" cy="208629"/>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19" dirty="0">
                <a:latin typeface="Arial" charset="0"/>
                <a:ea typeface="Arial" charset="0"/>
                <a:cs typeface="Arial" charset="0"/>
              </a:rPr>
              <a:t>4</a:t>
            </a:r>
          </a:p>
        </p:txBody>
      </p:sp>
      <p:sp>
        <p:nvSpPr>
          <p:cNvPr id="31" name="TextBox 30"/>
          <p:cNvSpPr txBox="1">
            <a:spLocks/>
          </p:cNvSpPr>
          <p:nvPr/>
        </p:nvSpPr>
        <p:spPr>
          <a:xfrm>
            <a:off x="1574044" y="3927639"/>
            <a:ext cx="140960" cy="208629"/>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19" dirty="0">
                <a:latin typeface="Arial" charset="0"/>
                <a:ea typeface="Arial" charset="0"/>
                <a:cs typeface="Arial" charset="0"/>
              </a:rPr>
              <a:t>1</a:t>
            </a:r>
          </a:p>
        </p:txBody>
      </p:sp>
      <p:sp>
        <p:nvSpPr>
          <p:cNvPr id="32" name="TextBox 31"/>
          <p:cNvSpPr txBox="1">
            <a:spLocks/>
          </p:cNvSpPr>
          <p:nvPr/>
        </p:nvSpPr>
        <p:spPr>
          <a:xfrm>
            <a:off x="1541778" y="3108788"/>
            <a:ext cx="140960" cy="208629"/>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19" dirty="0">
                <a:latin typeface="Arial" charset="0"/>
                <a:ea typeface="Arial" charset="0"/>
                <a:cs typeface="Arial" charset="0"/>
              </a:rPr>
              <a:t>2</a:t>
            </a:r>
          </a:p>
        </p:txBody>
      </p:sp>
      <p:sp>
        <p:nvSpPr>
          <p:cNvPr id="33" name="TextBox 32"/>
          <p:cNvSpPr txBox="1">
            <a:spLocks/>
          </p:cNvSpPr>
          <p:nvPr/>
        </p:nvSpPr>
        <p:spPr>
          <a:xfrm>
            <a:off x="1915375" y="3604098"/>
            <a:ext cx="140960" cy="208629"/>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19" dirty="0">
                <a:latin typeface="Arial" charset="0"/>
                <a:ea typeface="Arial" charset="0"/>
                <a:cs typeface="Arial" charset="0"/>
              </a:rPr>
              <a:t>3</a:t>
            </a:r>
          </a:p>
        </p:txBody>
      </p:sp>
      <p:sp>
        <p:nvSpPr>
          <p:cNvPr id="34" name="TextBox 33"/>
          <p:cNvSpPr txBox="1">
            <a:spLocks/>
          </p:cNvSpPr>
          <p:nvPr/>
        </p:nvSpPr>
        <p:spPr>
          <a:xfrm>
            <a:off x="2398785" y="4101945"/>
            <a:ext cx="140960" cy="208629"/>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19" dirty="0">
                <a:latin typeface="Arial" charset="0"/>
                <a:ea typeface="Arial" charset="0"/>
                <a:cs typeface="Arial" charset="0"/>
              </a:rPr>
              <a:t>4</a:t>
            </a:r>
          </a:p>
        </p:txBody>
      </p:sp>
      <p:sp>
        <p:nvSpPr>
          <p:cNvPr id="35" name="TextBox 34"/>
          <p:cNvSpPr txBox="1">
            <a:spLocks/>
          </p:cNvSpPr>
          <p:nvPr/>
        </p:nvSpPr>
        <p:spPr>
          <a:xfrm>
            <a:off x="4382066" y="3933239"/>
            <a:ext cx="140960" cy="208629"/>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19" dirty="0">
                <a:solidFill>
                  <a:schemeClr val="bg1"/>
                </a:solidFill>
                <a:latin typeface="Arial" charset="0"/>
                <a:ea typeface="Arial" charset="0"/>
                <a:cs typeface="Arial" charset="0"/>
              </a:rPr>
              <a:t>1</a:t>
            </a:r>
          </a:p>
        </p:txBody>
      </p:sp>
      <p:sp>
        <p:nvSpPr>
          <p:cNvPr id="36" name="TextBox 35"/>
          <p:cNvSpPr txBox="1">
            <a:spLocks/>
          </p:cNvSpPr>
          <p:nvPr/>
        </p:nvSpPr>
        <p:spPr>
          <a:xfrm>
            <a:off x="4299420" y="3108788"/>
            <a:ext cx="140960" cy="208629"/>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19" dirty="0">
                <a:solidFill>
                  <a:schemeClr val="bg1"/>
                </a:solidFill>
                <a:latin typeface="Arial" charset="0"/>
                <a:ea typeface="Arial" charset="0"/>
                <a:cs typeface="Arial" charset="0"/>
              </a:rPr>
              <a:t>2</a:t>
            </a:r>
          </a:p>
        </p:txBody>
      </p:sp>
      <p:sp>
        <p:nvSpPr>
          <p:cNvPr id="37" name="TextBox 36"/>
          <p:cNvSpPr txBox="1">
            <a:spLocks/>
          </p:cNvSpPr>
          <p:nvPr/>
        </p:nvSpPr>
        <p:spPr>
          <a:xfrm>
            <a:off x="4660023" y="3565160"/>
            <a:ext cx="140960" cy="208629"/>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19" dirty="0">
                <a:solidFill>
                  <a:schemeClr val="bg1"/>
                </a:solidFill>
                <a:latin typeface="Arial" charset="0"/>
                <a:ea typeface="Arial" charset="0"/>
                <a:cs typeface="Arial" charset="0"/>
              </a:rPr>
              <a:t>3</a:t>
            </a:r>
          </a:p>
        </p:txBody>
      </p:sp>
      <p:sp>
        <p:nvSpPr>
          <p:cNvPr id="38" name="TextBox 37"/>
          <p:cNvSpPr txBox="1">
            <a:spLocks/>
          </p:cNvSpPr>
          <p:nvPr/>
        </p:nvSpPr>
        <p:spPr>
          <a:xfrm>
            <a:off x="5157123" y="4115545"/>
            <a:ext cx="140960" cy="208629"/>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19" dirty="0">
                <a:solidFill>
                  <a:schemeClr val="bg1"/>
                </a:solidFill>
                <a:latin typeface="Arial" charset="0"/>
                <a:ea typeface="Arial" charset="0"/>
                <a:cs typeface="Arial" charset="0"/>
              </a:rPr>
              <a:t>4</a:t>
            </a:r>
          </a:p>
        </p:txBody>
      </p:sp>
    </p:spTree>
    <p:extLst>
      <p:ext uri="{BB962C8B-B14F-4D97-AF65-F5344CB8AC3E}">
        <p14:creationId xmlns:p14="http://schemas.microsoft.com/office/powerpoint/2010/main" val="20068052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7208" y="1496365"/>
            <a:ext cx="4933367" cy="2096441"/>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166" y="4014011"/>
            <a:ext cx="2424529" cy="2424529"/>
          </a:xfrm>
          <a:prstGeom prst="rect">
            <a:avLst/>
          </a:prstGeom>
        </p:spPr>
      </p:pic>
      <p:cxnSp>
        <p:nvCxnSpPr>
          <p:cNvPr id="19" name="Straight Connector 18"/>
          <p:cNvCxnSpPr/>
          <p:nvPr/>
        </p:nvCxnSpPr>
        <p:spPr>
          <a:xfrm>
            <a:off x="3854059" y="2022627"/>
            <a:ext cx="0" cy="1624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338683" y="2026793"/>
            <a:ext cx="0" cy="1624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845730" y="2180927"/>
            <a:ext cx="49712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203989" y="2189262"/>
            <a:ext cx="0" cy="4290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633701" y="3592806"/>
            <a:ext cx="534446" cy="122441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3198118" y="3592806"/>
            <a:ext cx="1781580" cy="122441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938694" y="1373956"/>
            <a:ext cx="625561" cy="348397"/>
          </a:xfrm>
          <a:prstGeom prst="rect">
            <a:avLst/>
          </a:prstGeom>
          <a:noFill/>
        </p:spPr>
        <p:txBody>
          <a:bodyPr wrap="square" rtlCol="0">
            <a:spAutoFit/>
          </a:bodyPr>
          <a:lstStyle/>
          <a:p>
            <a:r>
              <a:rPr lang="en-US" sz="1603" dirty="0"/>
              <a:t>(</a:t>
            </a:r>
            <a:r>
              <a:rPr lang="en-US" sz="1603" dirty="0" err="1"/>
              <a:t>i</a:t>
            </a:r>
            <a:r>
              <a:rPr lang="en-US" sz="1603" dirty="0"/>
              <a:t>)</a:t>
            </a:r>
          </a:p>
        </p:txBody>
      </p:sp>
      <p:sp>
        <p:nvSpPr>
          <p:cNvPr id="27" name="TextBox 26"/>
          <p:cNvSpPr txBox="1"/>
          <p:nvPr/>
        </p:nvSpPr>
        <p:spPr>
          <a:xfrm>
            <a:off x="4979698" y="2628554"/>
            <a:ext cx="464393" cy="348397"/>
          </a:xfrm>
          <a:prstGeom prst="rect">
            <a:avLst/>
          </a:prstGeom>
          <a:noFill/>
        </p:spPr>
        <p:txBody>
          <a:bodyPr wrap="square" rtlCol="0">
            <a:spAutoFit/>
          </a:bodyPr>
          <a:lstStyle/>
          <a:p>
            <a:r>
              <a:rPr lang="en-US" sz="1603" dirty="0"/>
              <a:t>(ii)</a:t>
            </a:r>
          </a:p>
        </p:txBody>
      </p:sp>
      <p:sp>
        <p:nvSpPr>
          <p:cNvPr id="28" name="TextBox 27"/>
          <p:cNvSpPr txBox="1"/>
          <p:nvPr/>
        </p:nvSpPr>
        <p:spPr>
          <a:xfrm>
            <a:off x="2324251" y="2583858"/>
            <a:ext cx="464393" cy="348397"/>
          </a:xfrm>
          <a:prstGeom prst="rect">
            <a:avLst/>
          </a:prstGeom>
          <a:noFill/>
        </p:spPr>
        <p:txBody>
          <a:bodyPr wrap="square" rtlCol="0">
            <a:spAutoFit/>
          </a:bodyPr>
          <a:lstStyle/>
          <a:p>
            <a:r>
              <a:rPr lang="en-US" sz="1603" dirty="0"/>
              <a:t>(iii)</a:t>
            </a:r>
          </a:p>
        </p:txBody>
      </p:sp>
      <p:sp>
        <p:nvSpPr>
          <p:cNvPr id="29" name="TextBox 28"/>
          <p:cNvSpPr txBox="1"/>
          <p:nvPr/>
        </p:nvSpPr>
        <p:spPr>
          <a:xfrm>
            <a:off x="3504926" y="3658965"/>
            <a:ext cx="464393" cy="348397"/>
          </a:xfrm>
          <a:prstGeom prst="rect">
            <a:avLst/>
          </a:prstGeom>
          <a:noFill/>
        </p:spPr>
        <p:txBody>
          <a:bodyPr wrap="square" rtlCol="0">
            <a:spAutoFit/>
          </a:bodyPr>
          <a:lstStyle/>
          <a:p>
            <a:r>
              <a:rPr lang="en-US" sz="1603" dirty="0"/>
              <a:t>(iv)</a:t>
            </a:r>
          </a:p>
        </p:txBody>
      </p:sp>
      <p:sp>
        <p:nvSpPr>
          <p:cNvPr id="30" name="TextBox 29"/>
          <p:cNvSpPr txBox="1"/>
          <p:nvPr/>
        </p:nvSpPr>
        <p:spPr>
          <a:xfrm>
            <a:off x="2130205" y="4945589"/>
            <a:ext cx="464393" cy="348397"/>
          </a:xfrm>
          <a:prstGeom prst="rect">
            <a:avLst/>
          </a:prstGeom>
          <a:noFill/>
        </p:spPr>
        <p:txBody>
          <a:bodyPr wrap="square" rtlCol="0">
            <a:spAutoFit/>
          </a:bodyPr>
          <a:lstStyle/>
          <a:p>
            <a:r>
              <a:rPr lang="en-US" sz="1603" dirty="0"/>
              <a:t>(v)</a:t>
            </a:r>
          </a:p>
        </p:txBody>
      </p:sp>
      <p:sp>
        <p:nvSpPr>
          <p:cNvPr id="31" name="TextBox 30"/>
          <p:cNvSpPr txBox="1"/>
          <p:nvPr/>
        </p:nvSpPr>
        <p:spPr>
          <a:xfrm>
            <a:off x="4979694" y="2886065"/>
            <a:ext cx="986602" cy="475115"/>
          </a:xfrm>
          <a:prstGeom prst="rect">
            <a:avLst/>
          </a:prstGeom>
          <a:noFill/>
        </p:spPr>
        <p:txBody>
          <a:bodyPr wrap="square" rtlCol="0">
            <a:spAutoFit/>
          </a:bodyPr>
          <a:lstStyle/>
          <a:p>
            <a:r>
              <a:rPr lang="en-US" sz="1202" dirty="0">
                <a:latin typeface="Arial" charset="0"/>
                <a:ea typeface="Arial" charset="0"/>
                <a:cs typeface="Arial" charset="0"/>
              </a:rPr>
              <a:t>Score Matrix</a:t>
            </a:r>
          </a:p>
        </p:txBody>
      </p:sp>
      <p:sp>
        <p:nvSpPr>
          <p:cNvPr id="32" name="TextBox 31"/>
          <p:cNvSpPr txBox="1"/>
          <p:nvPr/>
        </p:nvSpPr>
        <p:spPr>
          <a:xfrm>
            <a:off x="1934887" y="2846205"/>
            <a:ext cx="729653" cy="285004"/>
          </a:xfrm>
          <a:prstGeom prst="rect">
            <a:avLst/>
          </a:prstGeom>
          <a:noFill/>
        </p:spPr>
        <p:txBody>
          <a:bodyPr wrap="square" rtlCol="0">
            <a:spAutoFit/>
          </a:bodyPr>
          <a:lstStyle/>
          <a:p>
            <a:r>
              <a:rPr lang="en-US" sz="1202">
                <a:latin typeface="Arial" charset="0"/>
                <a:ea typeface="Arial" charset="0"/>
                <a:cs typeface="Arial" charset="0"/>
              </a:rPr>
              <a:t>BPfilter</a:t>
            </a:r>
            <a:endParaRPr lang="en-US" sz="1202" dirty="0">
              <a:latin typeface="Arial" charset="0"/>
              <a:ea typeface="Arial" charset="0"/>
              <a:cs typeface="Arial" charset="0"/>
            </a:endParaRPr>
          </a:p>
        </p:txBody>
      </p:sp>
      <p:sp>
        <p:nvSpPr>
          <p:cNvPr id="33" name="TextBox 32"/>
          <p:cNvSpPr txBox="1"/>
          <p:nvPr/>
        </p:nvSpPr>
        <p:spPr>
          <a:xfrm>
            <a:off x="1839723" y="5230223"/>
            <a:ext cx="784625" cy="285004"/>
          </a:xfrm>
          <a:prstGeom prst="rect">
            <a:avLst/>
          </a:prstGeom>
          <a:noFill/>
        </p:spPr>
        <p:txBody>
          <a:bodyPr wrap="square" rtlCol="0">
            <a:spAutoFit/>
          </a:bodyPr>
          <a:lstStyle/>
          <a:p>
            <a:r>
              <a:rPr lang="en-US" sz="1202">
                <a:latin typeface="Arial" charset="0"/>
                <a:ea typeface="Arial" charset="0"/>
                <a:cs typeface="Arial" charset="0"/>
              </a:rPr>
              <a:t>WCplot</a:t>
            </a:r>
            <a:endParaRPr lang="en-US" sz="1202" dirty="0">
              <a:latin typeface="Arial" charset="0"/>
              <a:ea typeface="Arial" charset="0"/>
              <a:cs typeface="Arial" charset="0"/>
            </a:endParaRPr>
          </a:p>
        </p:txBody>
      </p:sp>
      <p:sp>
        <p:nvSpPr>
          <p:cNvPr id="35" name="Rectangle 34"/>
          <p:cNvSpPr/>
          <p:nvPr/>
        </p:nvSpPr>
        <p:spPr>
          <a:xfrm>
            <a:off x="832061" y="6740354"/>
            <a:ext cx="6108283" cy="2418147"/>
          </a:xfrm>
          <a:prstGeom prst="rect">
            <a:avLst/>
          </a:prstGeom>
        </p:spPr>
        <p:txBody>
          <a:bodyPr wrap="square">
            <a:spAutoFit/>
          </a:bodyPr>
          <a:lstStyle/>
          <a:p>
            <a:pPr algn="just"/>
            <a:r>
              <a:rPr lang="en-US" sz="1130" b="1" dirty="0">
                <a:latin typeface="Arial" charset="0"/>
                <a:ea typeface="Arial" charset="0"/>
                <a:cs typeface="Arial" charset="0"/>
              </a:rPr>
              <a:t>Figure 4: </a:t>
            </a:r>
            <a:r>
              <a:rPr lang="en-US" sz="1130" dirty="0">
                <a:latin typeface="Arial" charset="0"/>
                <a:ea typeface="Arial" charset="0"/>
                <a:cs typeface="Arial" charset="0"/>
              </a:rPr>
              <a:t>The schematic for second order </a:t>
            </a:r>
            <a:r>
              <a:rPr lang="en-US" sz="1130" i="1" dirty="0">
                <a:latin typeface="Arial" charset="0"/>
                <a:ea typeface="Arial" charset="0"/>
                <a:cs typeface="Arial" charset="0"/>
              </a:rPr>
              <a:t>in silico </a:t>
            </a:r>
            <a:r>
              <a:rPr lang="en-US" sz="1130" dirty="0">
                <a:latin typeface="Arial" charset="0"/>
                <a:ea typeface="Arial" charset="0"/>
                <a:cs typeface="Arial" charset="0"/>
              </a:rPr>
              <a:t>mutagenesis (</a:t>
            </a:r>
            <a:r>
              <a:rPr lang="en-US" sz="1130" dirty="0" err="1">
                <a:latin typeface="Arial" charset="0"/>
                <a:ea typeface="Arial" charset="0"/>
                <a:cs typeface="Arial" charset="0"/>
              </a:rPr>
              <a:t>SoM</a:t>
            </a:r>
            <a:r>
              <a:rPr lang="en-US" sz="1130" dirty="0">
                <a:latin typeface="Arial" charset="0"/>
                <a:ea typeface="Arial" charset="0"/>
                <a:cs typeface="Arial" charset="0"/>
              </a:rPr>
              <a:t>). (</a:t>
            </a:r>
            <a:r>
              <a:rPr lang="en-US" sz="1130" dirty="0" err="1">
                <a:latin typeface="Arial" charset="0"/>
                <a:ea typeface="Arial" charset="0"/>
                <a:cs typeface="Arial" charset="0"/>
              </a:rPr>
              <a:t>i</a:t>
            </a:r>
            <a:r>
              <a:rPr lang="en-US" sz="1130" dirty="0">
                <a:latin typeface="Arial" charset="0"/>
                <a:ea typeface="Arial" charset="0"/>
                <a:cs typeface="Arial" charset="0"/>
              </a:rPr>
              <a:t>) For a given sequence of length </a:t>
            </a:r>
            <a:r>
              <a:rPr lang="en-US" sz="1130" i="1" dirty="0">
                <a:latin typeface="Arial" charset="0"/>
                <a:ea typeface="Arial" charset="0"/>
                <a:cs typeface="Arial" charset="0"/>
              </a:rPr>
              <a:t>L</a:t>
            </a:r>
            <a:r>
              <a:rPr lang="en-US" sz="1130" dirty="0">
                <a:latin typeface="Arial" charset="0"/>
                <a:ea typeface="Arial" charset="0"/>
                <a:cs typeface="Arial" charset="0"/>
              </a:rPr>
              <a:t>, we perform saturated pairwise mutagenesis, mutating every possible pair of sites to all pairs of nucleotides. (ii) For a given pair of sites, we produce 15 mutant sequences in addition to the WT and get the scores of each sequence from the NN. The off diagonal of the score matrix corresponds to the complementary nucleotide pairings for </a:t>
            </a:r>
            <a:r>
              <a:rPr lang="en-US" sz="1130" dirty="0" err="1">
                <a:latin typeface="Arial" charset="0"/>
                <a:ea typeface="Arial" charset="0"/>
                <a:cs typeface="Arial" charset="0"/>
              </a:rPr>
              <a:t>watson</a:t>
            </a:r>
            <a:r>
              <a:rPr lang="en-US" sz="1130" dirty="0">
                <a:latin typeface="Arial" charset="0"/>
                <a:ea typeface="Arial" charset="0"/>
                <a:cs typeface="Arial" charset="0"/>
              </a:rPr>
              <a:t> crick base pairs. If these sites are base paired, we’d expect the NN to output high scores for the sequences with complementary mutations that maintain </a:t>
            </a:r>
            <a:r>
              <a:rPr lang="en-US" sz="1130" dirty="0" err="1">
                <a:latin typeface="Arial" charset="0"/>
                <a:ea typeface="Arial" charset="0"/>
                <a:cs typeface="Arial" charset="0"/>
              </a:rPr>
              <a:t>watson</a:t>
            </a:r>
            <a:r>
              <a:rPr lang="en-US" sz="1130" dirty="0">
                <a:latin typeface="Arial" charset="0"/>
                <a:ea typeface="Arial" charset="0"/>
                <a:cs typeface="Arial" charset="0"/>
              </a:rPr>
              <a:t> crick base pairs. (iii) To reduce the dimensionality of each score matrix, we employ a </a:t>
            </a:r>
            <a:r>
              <a:rPr lang="en-US" sz="1130" dirty="0" err="1">
                <a:latin typeface="Arial" charset="0"/>
                <a:ea typeface="Arial" charset="0"/>
                <a:cs typeface="Arial" charset="0"/>
              </a:rPr>
              <a:t>BPfilter</a:t>
            </a:r>
            <a:r>
              <a:rPr lang="en-US" sz="1130" dirty="0">
                <a:latin typeface="Arial" charset="0"/>
                <a:ea typeface="Arial" charset="0"/>
                <a:cs typeface="Arial" charset="0"/>
              </a:rPr>
              <a:t>. (iv) We perform element-wise multiplication and sum the values to retrieve a single </a:t>
            </a:r>
            <a:r>
              <a:rPr lang="en-US" sz="1130" dirty="0" err="1">
                <a:latin typeface="Arial" charset="0"/>
                <a:ea typeface="Arial" charset="0"/>
                <a:cs typeface="Arial" charset="0"/>
              </a:rPr>
              <a:t>SoM</a:t>
            </a:r>
            <a:r>
              <a:rPr lang="en-US" sz="1130" dirty="0">
                <a:latin typeface="Arial" charset="0"/>
                <a:ea typeface="Arial" charset="0"/>
                <a:cs typeface="Arial" charset="0"/>
              </a:rPr>
              <a:t> score. (v) We </a:t>
            </a:r>
            <a:r>
              <a:rPr lang="en-US" sz="1130" dirty="0" err="1">
                <a:latin typeface="Arial" charset="0"/>
                <a:ea typeface="Arial" charset="0"/>
                <a:cs typeface="Arial" charset="0"/>
              </a:rPr>
              <a:t>denoise</a:t>
            </a:r>
            <a:r>
              <a:rPr lang="en-US" sz="1130" dirty="0">
                <a:latin typeface="Arial" charset="0"/>
                <a:ea typeface="Arial" charset="0"/>
                <a:cs typeface="Arial" charset="0"/>
              </a:rPr>
              <a:t> the </a:t>
            </a:r>
            <a:r>
              <a:rPr lang="en-US" sz="1130" dirty="0" err="1">
                <a:latin typeface="Arial" charset="0"/>
                <a:ea typeface="Arial" charset="0"/>
                <a:cs typeface="Arial" charset="0"/>
              </a:rPr>
              <a:t>SoM</a:t>
            </a:r>
            <a:r>
              <a:rPr lang="en-US" sz="1130" dirty="0">
                <a:latin typeface="Arial" charset="0"/>
                <a:ea typeface="Arial" charset="0"/>
                <a:cs typeface="Arial" charset="0"/>
              </a:rPr>
              <a:t> scores by averaging </a:t>
            </a:r>
            <a:r>
              <a:rPr lang="en-US" sz="1130" dirty="0" err="1">
                <a:latin typeface="Arial" charset="0"/>
                <a:ea typeface="Arial" charset="0"/>
                <a:cs typeface="Arial" charset="0"/>
              </a:rPr>
              <a:t>SoM</a:t>
            </a:r>
            <a:r>
              <a:rPr lang="en-US" sz="1130" dirty="0">
                <a:latin typeface="Arial" charset="0"/>
                <a:ea typeface="Arial" charset="0"/>
                <a:cs typeface="Arial" charset="0"/>
              </a:rPr>
              <a:t> scores across multiple sequences and perform an APC correction. The </a:t>
            </a:r>
            <a:r>
              <a:rPr lang="en-US" sz="1130" dirty="0" err="1">
                <a:latin typeface="Arial" charset="0"/>
                <a:ea typeface="Arial" charset="0"/>
                <a:cs typeface="Arial" charset="0"/>
              </a:rPr>
              <a:t>SoM</a:t>
            </a:r>
            <a:r>
              <a:rPr lang="en-US" sz="1130" dirty="0">
                <a:latin typeface="Arial" charset="0"/>
                <a:ea typeface="Arial" charset="0"/>
                <a:cs typeface="Arial" charset="0"/>
              </a:rPr>
              <a:t> scores are then plotted according to the positions in the original sequence that were mutated with the </a:t>
            </a:r>
            <a:r>
              <a:rPr lang="en-US" sz="1130" dirty="0" err="1">
                <a:latin typeface="Arial" charset="0"/>
                <a:ea typeface="Arial" charset="0"/>
                <a:cs typeface="Arial" charset="0"/>
              </a:rPr>
              <a:t>colour</a:t>
            </a:r>
            <a:r>
              <a:rPr lang="en-US" sz="1130" dirty="0">
                <a:latin typeface="Arial" charset="0"/>
                <a:ea typeface="Arial" charset="0"/>
                <a:cs typeface="Arial" charset="0"/>
              </a:rPr>
              <a:t> showing the gradient of </a:t>
            </a:r>
            <a:r>
              <a:rPr lang="en-US" sz="1130" dirty="0" err="1">
                <a:latin typeface="Arial" charset="0"/>
                <a:ea typeface="Arial" charset="0"/>
                <a:cs typeface="Arial" charset="0"/>
              </a:rPr>
              <a:t>SoM</a:t>
            </a:r>
            <a:r>
              <a:rPr lang="en-US" sz="1130" dirty="0">
                <a:latin typeface="Arial" charset="0"/>
                <a:ea typeface="Arial" charset="0"/>
                <a:cs typeface="Arial" charset="0"/>
              </a:rPr>
              <a:t> scores with darker blue showing a higher </a:t>
            </a:r>
            <a:r>
              <a:rPr lang="en-US" sz="1130" dirty="0" err="1">
                <a:latin typeface="Arial" charset="0"/>
                <a:ea typeface="Arial" charset="0"/>
                <a:cs typeface="Arial" charset="0"/>
              </a:rPr>
              <a:t>SoM</a:t>
            </a:r>
            <a:r>
              <a:rPr lang="en-US" sz="1130" dirty="0">
                <a:latin typeface="Arial" charset="0"/>
                <a:ea typeface="Arial" charset="0"/>
                <a:cs typeface="Arial" charset="0"/>
              </a:rPr>
              <a:t> score. </a:t>
            </a:r>
            <a:endParaRPr lang="en-US" sz="1130" b="1" dirty="0">
              <a:latin typeface="Arial" charset="0"/>
              <a:ea typeface="Arial" charset="0"/>
              <a:cs typeface="Arial" charset="0"/>
            </a:endParaRPr>
          </a:p>
        </p:txBody>
      </p:sp>
    </p:spTree>
    <p:extLst>
      <p:ext uri="{BB962C8B-B14F-4D97-AF65-F5344CB8AC3E}">
        <p14:creationId xmlns:p14="http://schemas.microsoft.com/office/powerpoint/2010/main" val="6420376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8467" y="4094661"/>
            <a:ext cx="2847400" cy="28474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9506" y="1070680"/>
            <a:ext cx="1853368" cy="2210439"/>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6376"/>
          <a:stretch/>
        </p:blipFill>
        <p:spPr>
          <a:xfrm>
            <a:off x="5184862" y="4401734"/>
            <a:ext cx="1422656" cy="2492368"/>
          </a:xfrm>
          <a:prstGeom prst="rect">
            <a:avLst/>
          </a:prstGeom>
        </p:spPr>
      </p:pic>
      <p:sp>
        <p:nvSpPr>
          <p:cNvPr id="10" name="TextBox 9"/>
          <p:cNvSpPr txBox="1"/>
          <p:nvPr/>
        </p:nvSpPr>
        <p:spPr>
          <a:xfrm>
            <a:off x="832058" y="7198787"/>
            <a:ext cx="6108284" cy="2060723"/>
          </a:xfrm>
          <a:prstGeom prst="rect">
            <a:avLst/>
          </a:prstGeom>
          <a:noFill/>
        </p:spPr>
        <p:txBody>
          <a:bodyPr wrap="square" rtlCol="0">
            <a:spAutoFit/>
          </a:bodyPr>
          <a:lstStyle/>
          <a:p>
            <a:pPr algn="just"/>
            <a:r>
              <a:rPr lang="en-US" sz="1130" b="1" dirty="0">
                <a:latin typeface="Arial" charset="0"/>
                <a:ea typeface="Arial" charset="0"/>
                <a:cs typeface="Arial" charset="0"/>
              </a:rPr>
              <a:t>Figure 5</a:t>
            </a:r>
            <a:r>
              <a:rPr lang="en-US" sz="1130" dirty="0">
                <a:latin typeface="Arial" charset="0"/>
                <a:ea typeface="Arial" charset="0"/>
                <a:cs typeface="Arial" charset="0"/>
              </a:rPr>
              <a:t>: </a:t>
            </a:r>
            <a:r>
              <a:rPr lang="en-US" sz="1130" dirty="0" err="1">
                <a:latin typeface="Arial" charset="0"/>
                <a:ea typeface="Arial" charset="0"/>
                <a:cs typeface="Arial" charset="0"/>
              </a:rPr>
              <a:t>SoM</a:t>
            </a:r>
            <a:r>
              <a:rPr lang="en-US" sz="1130" dirty="0">
                <a:latin typeface="Arial" charset="0"/>
                <a:ea typeface="Arial" charset="0"/>
                <a:cs typeface="Arial" charset="0"/>
              </a:rPr>
              <a:t> scores (blue) from the MLP trained on (A) </a:t>
            </a:r>
            <a:r>
              <a:rPr lang="en-US" sz="1130" dirty="0" err="1">
                <a:latin typeface="Arial" charset="0"/>
                <a:ea typeface="Arial" charset="0"/>
                <a:cs typeface="Arial" charset="0"/>
              </a:rPr>
              <a:t>tRNA</a:t>
            </a:r>
            <a:r>
              <a:rPr lang="en-US" sz="1130" dirty="0">
                <a:latin typeface="Arial" charset="0"/>
                <a:ea typeface="Arial" charset="0"/>
                <a:cs typeface="Arial" charset="0"/>
              </a:rPr>
              <a:t> </a:t>
            </a:r>
            <a:r>
              <a:rPr lang="mr-IN" sz="1130" dirty="0">
                <a:latin typeface="Arial" charset="0"/>
                <a:ea typeface="Arial" charset="0"/>
                <a:cs typeface="Arial" charset="0"/>
              </a:rPr>
              <a:t>–</a:t>
            </a:r>
            <a:r>
              <a:rPr lang="en-US" sz="1130" dirty="0">
                <a:latin typeface="Arial" charset="0"/>
                <a:ea typeface="Arial" charset="0"/>
                <a:cs typeface="Arial" charset="0"/>
              </a:rPr>
              <a:t> RF00005 and (B) Glycine Riboswitch </a:t>
            </a:r>
            <a:r>
              <a:rPr lang="mr-IN" sz="1130" dirty="0">
                <a:latin typeface="Arial" charset="0"/>
                <a:ea typeface="Arial" charset="0"/>
                <a:cs typeface="Arial" charset="0"/>
              </a:rPr>
              <a:t>–</a:t>
            </a:r>
            <a:r>
              <a:rPr lang="en-US" sz="1130" dirty="0">
                <a:latin typeface="Arial" charset="0"/>
                <a:ea typeface="Arial" charset="0"/>
                <a:cs typeface="Arial" charset="0"/>
              </a:rPr>
              <a:t> RF00504, compared to the secondary structure (SS) predicted by Infernal (green) and the WC annotation from respective PDB structures, extracted using FR3D (purple stars). Folded structures generated by R2R (Weinberg and Breaker, 2011) using the Infernal SS prediction are next to each plot. Base pairs with statistically significant covariation are shaded in green. Red, black, grey and white dots show nucleotides that are 97%, 90%, 75% and 50% conserved respectively. R and Y correspond to purines (A,G) and pyrimidines (C,U) respectively. The plots show that the MLP is learning covariation corresponding to true base pairs. We expected </a:t>
            </a:r>
            <a:r>
              <a:rPr lang="en-US" sz="1130" dirty="0" err="1">
                <a:latin typeface="Arial" charset="0"/>
                <a:ea typeface="Arial" charset="0"/>
                <a:cs typeface="Arial" charset="0"/>
              </a:rPr>
              <a:t>SoM</a:t>
            </a:r>
            <a:r>
              <a:rPr lang="en-US" sz="1130" dirty="0">
                <a:latin typeface="Arial" charset="0"/>
                <a:ea typeface="Arial" charset="0"/>
                <a:cs typeface="Arial" charset="0"/>
              </a:rPr>
              <a:t> to mainly elucidate complementary </a:t>
            </a:r>
            <a:r>
              <a:rPr lang="en-US" sz="1130" dirty="0" err="1">
                <a:latin typeface="Arial" charset="0"/>
                <a:ea typeface="Arial" charset="0"/>
                <a:cs typeface="Arial" charset="0"/>
              </a:rPr>
              <a:t>watson</a:t>
            </a:r>
            <a:r>
              <a:rPr lang="en-US" sz="1130" dirty="0">
                <a:latin typeface="Arial" charset="0"/>
                <a:ea typeface="Arial" charset="0"/>
                <a:cs typeface="Arial" charset="0"/>
              </a:rPr>
              <a:t> crick pairs, but high scores are found where there aren’t WC annotations, but are still true </a:t>
            </a:r>
            <a:r>
              <a:rPr lang="en-US" sz="1130" dirty="0" err="1">
                <a:latin typeface="Arial" charset="0"/>
                <a:ea typeface="Arial" charset="0"/>
                <a:cs typeface="Arial" charset="0"/>
              </a:rPr>
              <a:t>covarying</a:t>
            </a:r>
            <a:r>
              <a:rPr lang="en-US" sz="1130" dirty="0">
                <a:latin typeface="Arial" charset="0"/>
                <a:ea typeface="Arial" charset="0"/>
                <a:cs typeface="Arial" charset="0"/>
              </a:rPr>
              <a:t> pairs as found by Infernal.</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18469" y="986902"/>
            <a:ext cx="2851039" cy="2851039"/>
          </a:xfrm>
          <a:prstGeom prst="rect">
            <a:avLst/>
          </a:prstGeom>
        </p:spPr>
      </p:pic>
      <p:sp>
        <p:nvSpPr>
          <p:cNvPr id="12" name="TextBox 11"/>
          <p:cNvSpPr txBox="1"/>
          <p:nvPr/>
        </p:nvSpPr>
        <p:spPr>
          <a:xfrm>
            <a:off x="968253" y="1740451"/>
            <a:ext cx="1150216" cy="809871"/>
          </a:xfrm>
          <a:prstGeom prst="rect">
            <a:avLst/>
          </a:prstGeom>
          <a:noFill/>
        </p:spPr>
        <p:txBody>
          <a:bodyPr wrap="square" rtlCol="0">
            <a:spAutoFit/>
          </a:bodyPr>
          <a:lstStyle/>
          <a:p>
            <a:r>
              <a:rPr lang="en-US" sz="2055" b="1" dirty="0"/>
              <a:t>A </a:t>
            </a:r>
          </a:p>
          <a:p>
            <a:r>
              <a:rPr lang="en-US" sz="1233" dirty="0" err="1">
                <a:latin typeface="Arial" charset="0"/>
                <a:ea typeface="Arial" charset="0"/>
                <a:cs typeface="Arial" charset="0"/>
              </a:rPr>
              <a:t>tRNA</a:t>
            </a:r>
            <a:r>
              <a:rPr lang="en-US" sz="1233" dirty="0">
                <a:latin typeface="Arial" charset="0"/>
                <a:ea typeface="Arial" charset="0"/>
                <a:cs typeface="Arial" charset="0"/>
              </a:rPr>
              <a:t> (RF00005)</a:t>
            </a:r>
            <a:endParaRPr lang="en-US" sz="1130" dirty="0">
              <a:latin typeface="Arial" charset="0"/>
              <a:ea typeface="Arial" charset="0"/>
              <a:cs typeface="Arial" charset="0"/>
            </a:endParaRPr>
          </a:p>
        </p:txBody>
      </p:sp>
      <p:sp>
        <p:nvSpPr>
          <p:cNvPr id="13" name="TextBox 12"/>
          <p:cNvSpPr txBox="1"/>
          <p:nvPr/>
        </p:nvSpPr>
        <p:spPr>
          <a:xfrm>
            <a:off x="1021258" y="4292241"/>
            <a:ext cx="1150216" cy="1004860"/>
          </a:xfrm>
          <a:prstGeom prst="rect">
            <a:avLst/>
          </a:prstGeom>
          <a:noFill/>
        </p:spPr>
        <p:txBody>
          <a:bodyPr wrap="square" rtlCol="0">
            <a:spAutoFit/>
          </a:bodyPr>
          <a:lstStyle/>
          <a:p>
            <a:r>
              <a:rPr lang="en-US" sz="2055" b="1" dirty="0"/>
              <a:t>B</a:t>
            </a:r>
          </a:p>
          <a:p>
            <a:r>
              <a:rPr lang="en-US" sz="1233" dirty="0">
                <a:latin typeface="Arial" charset="0"/>
                <a:ea typeface="Arial" charset="0"/>
                <a:cs typeface="Arial" charset="0"/>
              </a:rPr>
              <a:t>Glycine Riboswitch</a:t>
            </a:r>
          </a:p>
          <a:p>
            <a:r>
              <a:rPr lang="en-US" sz="1233" dirty="0">
                <a:latin typeface="Arial" charset="0"/>
                <a:ea typeface="Arial" charset="0"/>
                <a:cs typeface="Arial" charset="0"/>
              </a:rPr>
              <a:t>(RF00504)</a:t>
            </a:r>
            <a:endParaRPr lang="en-US" sz="1130" dirty="0">
              <a:latin typeface="Arial" charset="0"/>
              <a:ea typeface="Arial" charset="0"/>
              <a:cs typeface="Arial" charset="0"/>
            </a:endParaRPr>
          </a:p>
        </p:txBody>
      </p:sp>
      <p:pic>
        <p:nvPicPr>
          <p:cNvPr id="14" name="Picture 13"/>
          <p:cNvPicPr>
            <a:picLocks noChangeAspect="1"/>
          </p:cNvPicPr>
          <p:nvPr/>
        </p:nvPicPr>
        <p:blipFill rotWithShape="1">
          <a:blip r:embed="rId6">
            <a:extLst>
              <a:ext uri="{28A0092B-C50C-407E-A947-70E740481C1C}">
                <a14:useLocalDpi xmlns:a14="http://schemas.microsoft.com/office/drawing/2010/main" val="0"/>
              </a:ext>
            </a:extLst>
          </a:blip>
          <a:srcRect l="78154" t="2000" b="88154"/>
          <a:stretch/>
        </p:blipFill>
        <p:spPr>
          <a:xfrm>
            <a:off x="5184865" y="3754110"/>
            <a:ext cx="983413" cy="443229"/>
          </a:xfrm>
          <a:prstGeom prst="rect">
            <a:avLst/>
          </a:prstGeom>
        </p:spPr>
      </p:pic>
      <p:sp>
        <p:nvSpPr>
          <p:cNvPr id="15" name="TextBox 14"/>
          <p:cNvSpPr txBox="1">
            <a:spLocks/>
          </p:cNvSpPr>
          <p:nvPr/>
        </p:nvSpPr>
        <p:spPr>
          <a:xfrm>
            <a:off x="5540454" y="2631782"/>
            <a:ext cx="140960" cy="208629"/>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19" dirty="0">
                <a:latin typeface="Arial" charset="0"/>
                <a:ea typeface="Arial" charset="0"/>
                <a:cs typeface="Arial" charset="0"/>
              </a:rPr>
              <a:t>1</a:t>
            </a:r>
          </a:p>
        </p:txBody>
      </p:sp>
      <p:sp>
        <p:nvSpPr>
          <p:cNvPr id="16" name="TextBox 15"/>
          <p:cNvSpPr txBox="1">
            <a:spLocks/>
          </p:cNvSpPr>
          <p:nvPr/>
        </p:nvSpPr>
        <p:spPr>
          <a:xfrm>
            <a:off x="5416570" y="1740079"/>
            <a:ext cx="140960" cy="208629"/>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19" dirty="0">
                <a:latin typeface="Arial" charset="0"/>
                <a:ea typeface="Arial" charset="0"/>
                <a:cs typeface="Arial" charset="0"/>
              </a:rPr>
              <a:t>2</a:t>
            </a:r>
          </a:p>
        </p:txBody>
      </p:sp>
      <p:sp>
        <p:nvSpPr>
          <p:cNvPr id="17" name="TextBox 16"/>
          <p:cNvSpPr txBox="1">
            <a:spLocks/>
          </p:cNvSpPr>
          <p:nvPr/>
        </p:nvSpPr>
        <p:spPr>
          <a:xfrm>
            <a:off x="6002255" y="1605649"/>
            <a:ext cx="140960" cy="208629"/>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19" dirty="0">
                <a:latin typeface="Arial" charset="0"/>
                <a:ea typeface="Arial" charset="0"/>
                <a:cs typeface="Arial" charset="0"/>
              </a:rPr>
              <a:t>3</a:t>
            </a:r>
          </a:p>
        </p:txBody>
      </p:sp>
      <p:sp>
        <p:nvSpPr>
          <p:cNvPr id="18" name="TextBox 17"/>
          <p:cNvSpPr txBox="1">
            <a:spLocks/>
          </p:cNvSpPr>
          <p:nvPr/>
        </p:nvSpPr>
        <p:spPr>
          <a:xfrm>
            <a:off x="6372585" y="2130594"/>
            <a:ext cx="140960" cy="208629"/>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19" dirty="0">
                <a:latin typeface="Arial" charset="0"/>
                <a:ea typeface="Arial" charset="0"/>
                <a:cs typeface="Arial" charset="0"/>
              </a:rPr>
              <a:t>4</a:t>
            </a:r>
          </a:p>
        </p:txBody>
      </p:sp>
      <p:sp>
        <p:nvSpPr>
          <p:cNvPr id="19" name="TextBox 18"/>
          <p:cNvSpPr txBox="1">
            <a:spLocks/>
          </p:cNvSpPr>
          <p:nvPr/>
        </p:nvSpPr>
        <p:spPr>
          <a:xfrm>
            <a:off x="2469288" y="2954852"/>
            <a:ext cx="140960" cy="208629"/>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19" dirty="0">
                <a:latin typeface="Arial" charset="0"/>
                <a:ea typeface="Arial" charset="0"/>
                <a:cs typeface="Arial" charset="0"/>
              </a:rPr>
              <a:t>1</a:t>
            </a:r>
          </a:p>
        </p:txBody>
      </p:sp>
      <p:sp>
        <p:nvSpPr>
          <p:cNvPr id="20" name="TextBox 19"/>
          <p:cNvSpPr txBox="1">
            <a:spLocks/>
          </p:cNvSpPr>
          <p:nvPr/>
        </p:nvSpPr>
        <p:spPr>
          <a:xfrm>
            <a:off x="2506077" y="1575746"/>
            <a:ext cx="140960" cy="208629"/>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19" dirty="0">
                <a:latin typeface="Arial" charset="0"/>
                <a:ea typeface="Arial" charset="0"/>
                <a:cs typeface="Arial" charset="0"/>
              </a:rPr>
              <a:t>2</a:t>
            </a:r>
          </a:p>
        </p:txBody>
      </p:sp>
      <p:sp>
        <p:nvSpPr>
          <p:cNvPr id="21" name="TextBox 20"/>
          <p:cNvSpPr txBox="1">
            <a:spLocks/>
          </p:cNvSpPr>
          <p:nvPr/>
        </p:nvSpPr>
        <p:spPr>
          <a:xfrm>
            <a:off x="3040806" y="2180593"/>
            <a:ext cx="140960" cy="208629"/>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19" dirty="0">
                <a:latin typeface="Arial" charset="0"/>
                <a:ea typeface="Arial" charset="0"/>
                <a:cs typeface="Arial" charset="0"/>
              </a:rPr>
              <a:t>3</a:t>
            </a:r>
          </a:p>
        </p:txBody>
      </p:sp>
      <p:sp>
        <p:nvSpPr>
          <p:cNvPr id="22" name="TextBox 21"/>
          <p:cNvSpPr txBox="1">
            <a:spLocks/>
          </p:cNvSpPr>
          <p:nvPr/>
        </p:nvSpPr>
        <p:spPr>
          <a:xfrm>
            <a:off x="3768733" y="2892230"/>
            <a:ext cx="140960" cy="208629"/>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19" dirty="0">
                <a:latin typeface="Arial" charset="0"/>
                <a:ea typeface="Arial" charset="0"/>
                <a:cs typeface="Arial" charset="0"/>
              </a:rPr>
              <a:t>4</a:t>
            </a:r>
          </a:p>
        </p:txBody>
      </p:sp>
      <p:sp>
        <p:nvSpPr>
          <p:cNvPr id="23" name="TextBox 22"/>
          <p:cNvSpPr txBox="1">
            <a:spLocks/>
          </p:cNvSpPr>
          <p:nvPr/>
        </p:nvSpPr>
        <p:spPr>
          <a:xfrm>
            <a:off x="6168276" y="6145935"/>
            <a:ext cx="140960" cy="208629"/>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19" dirty="0">
                <a:latin typeface="Arial" charset="0"/>
                <a:ea typeface="Arial" charset="0"/>
                <a:cs typeface="Arial" charset="0"/>
              </a:rPr>
              <a:t>1</a:t>
            </a:r>
          </a:p>
        </p:txBody>
      </p:sp>
      <p:sp>
        <p:nvSpPr>
          <p:cNvPr id="24" name="TextBox 23"/>
          <p:cNvSpPr txBox="1">
            <a:spLocks/>
          </p:cNvSpPr>
          <p:nvPr/>
        </p:nvSpPr>
        <p:spPr>
          <a:xfrm>
            <a:off x="5416570" y="5791190"/>
            <a:ext cx="140960" cy="208629"/>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19" dirty="0">
                <a:latin typeface="Arial" charset="0"/>
                <a:ea typeface="Arial" charset="0"/>
                <a:cs typeface="Arial" charset="0"/>
              </a:rPr>
              <a:t>2</a:t>
            </a:r>
          </a:p>
        </p:txBody>
      </p:sp>
      <p:sp>
        <p:nvSpPr>
          <p:cNvPr id="25" name="TextBox 24"/>
          <p:cNvSpPr txBox="1">
            <a:spLocks/>
          </p:cNvSpPr>
          <p:nvPr/>
        </p:nvSpPr>
        <p:spPr>
          <a:xfrm>
            <a:off x="6168276" y="4966494"/>
            <a:ext cx="140960" cy="208629"/>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19" dirty="0">
                <a:latin typeface="Arial" charset="0"/>
                <a:ea typeface="Arial" charset="0"/>
                <a:cs typeface="Arial" charset="0"/>
              </a:rPr>
              <a:t>3</a:t>
            </a:r>
          </a:p>
        </p:txBody>
      </p:sp>
      <p:sp>
        <p:nvSpPr>
          <p:cNvPr id="26" name="TextBox 25"/>
          <p:cNvSpPr txBox="1">
            <a:spLocks/>
          </p:cNvSpPr>
          <p:nvPr/>
        </p:nvSpPr>
        <p:spPr>
          <a:xfrm>
            <a:off x="2457632" y="6043135"/>
            <a:ext cx="140960" cy="208629"/>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19" dirty="0">
                <a:latin typeface="Arial" charset="0"/>
                <a:ea typeface="Arial" charset="0"/>
                <a:cs typeface="Arial" charset="0"/>
              </a:rPr>
              <a:t>1</a:t>
            </a:r>
          </a:p>
        </p:txBody>
      </p:sp>
      <p:sp>
        <p:nvSpPr>
          <p:cNvPr id="27" name="TextBox 26"/>
          <p:cNvSpPr txBox="1">
            <a:spLocks/>
          </p:cNvSpPr>
          <p:nvPr/>
        </p:nvSpPr>
        <p:spPr>
          <a:xfrm>
            <a:off x="2630010" y="4782792"/>
            <a:ext cx="140960" cy="208629"/>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19" dirty="0">
                <a:latin typeface="Arial" charset="0"/>
                <a:ea typeface="Arial" charset="0"/>
                <a:cs typeface="Arial" charset="0"/>
              </a:rPr>
              <a:t>2</a:t>
            </a:r>
          </a:p>
        </p:txBody>
      </p:sp>
      <p:sp>
        <p:nvSpPr>
          <p:cNvPr id="28" name="TextBox 27"/>
          <p:cNvSpPr txBox="1">
            <a:spLocks/>
          </p:cNvSpPr>
          <p:nvPr/>
        </p:nvSpPr>
        <p:spPr>
          <a:xfrm>
            <a:off x="3310499" y="5579390"/>
            <a:ext cx="140960" cy="208629"/>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19" dirty="0">
                <a:latin typeface="Arial" charset="0"/>
                <a:ea typeface="Arial" charset="0"/>
                <a:cs typeface="Arial" charset="0"/>
              </a:rPr>
              <a:t>3</a:t>
            </a:r>
          </a:p>
        </p:txBody>
      </p:sp>
      <p:pic>
        <p:nvPicPr>
          <p:cNvPr id="29" name="Picture 28"/>
          <p:cNvPicPr>
            <a:picLocks noChangeAspect="1"/>
          </p:cNvPicPr>
          <p:nvPr/>
        </p:nvPicPr>
        <p:blipFill rotWithShape="1">
          <a:blip r:embed="rId7">
            <a:extLst>
              <a:ext uri="{28A0092B-C50C-407E-A947-70E740481C1C}">
                <a14:useLocalDpi xmlns:a14="http://schemas.microsoft.com/office/drawing/2010/main" val="0"/>
              </a:ext>
            </a:extLst>
          </a:blip>
          <a:srcRect l="84973" t="2952" r="9230" b="3668"/>
          <a:stretch/>
        </p:blipFill>
        <p:spPr>
          <a:xfrm>
            <a:off x="6409824" y="3623685"/>
            <a:ext cx="146663" cy="751183"/>
          </a:xfrm>
          <a:prstGeom prst="rect">
            <a:avLst/>
          </a:prstGeom>
        </p:spPr>
      </p:pic>
      <p:sp>
        <p:nvSpPr>
          <p:cNvPr id="30" name="TextBox 29"/>
          <p:cNvSpPr txBox="1"/>
          <p:nvPr/>
        </p:nvSpPr>
        <p:spPr>
          <a:xfrm>
            <a:off x="6146178" y="3443088"/>
            <a:ext cx="820620" cy="192485"/>
          </a:xfrm>
          <a:prstGeom prst="rect">
            <a:avLst/>
          </a:prstGeom>
          <a:noFill/>
        </p:spPr>
        <p:txBody>
          <a:bodyPr wrap="square" rtlCol="0">
            <a:spAutoFit/>
          </a:bodyPr>
          <a:lstStyle/>
          <a:p>
            <a:r>
              <a:rPr lang="en-US" sz="617" dirty="0">
                <a:latin typeface="Arial" charset="0"/>
                <a:ea typeface="Arial" charset="0"/>
                <a:cs typeface="Arial" charset="0"/>
              </a:rPr>
              <a:t>High </a:t>
            </a:r>
            <a:r>
              <a:rPr lang="en-US" sz="617" dirty="0" err="1">
                <a:latin typeface="Arial" charset="0"/>
                <a:ea typeface="Arial" charset="0"/>
                <a:cs typeface="Arial" charset="0"/>
              </a:rPr>
              <a:t>SoM</a:t>
            </a:r>
            <a:r>
              <a:rPr lang="en-US" sz="617" dirty="0">
                <a:latin typeface="Arial" charset="0"/>
                <a:ea typeface="Arial" charset="0"/>
                <a:cs typeface="Arial" charset="0"/>
              </a:rPr>
              <a:t> score</a:t>
            </a:r>
          </a:p>
        </p:txBody>
      </p:sp>
      <p:sp>
        <p:nvSpPr>
          <p:cNvPr id="31" name="TextBox 30"/>
          <p:cNvSpPr txBox="1"/>
          <p:nvPr/>
        </p:nvSpPr>
        <p:spPr>
          <a:xfrm>
            <a:off x="6143217" y="4351421"/>
            <a:ext cx="820620" cy="192485"/>
          </a:xfrm>
          <a:prstGeom prst="rect">
            <a:avLst/>
          </a:prstGeom>
          <a:noFill/>
        </p:spPr>
        <p:txBody>
          <a:bodyPr wrap="square" rtlCol="0">
            <a:spAutoFit/>
          </a:bodyPr>
          <a:lstStyle/>
          <a:p>
            <a:r>
              <a:rPr lang="en-US" sz="617" dirty="0">
                <a:latin typeface="Arial" charset="0"/>
                <a:ea typeface="Arial" charset="0"/>
                <a:cs typeface="Arial" charset="0"/>
              </a:rPr>
              <a:t>Low </a:t>
            </a:r>
            <a:r>
              <a:rPr lang="en-US" sz="617" dirty="0" err="1">
                <a:latin typeface="Arial" charset="0"/>
                <a:ea typeface="Arial" charset="0"/>
                <a:cs typeface="Arial" charset="0"/>
              </a:rPr>
              <a:t>SoM</a:t>
            </a:r>
            <a:r>
              <a:rPr lang="en-US" sz="617" dirty="0">
                <a:latin typeface="Arial" charset="0"/>
                <a:ea typeface="Arial" charset="0"/>
                <a:cs typeface="Arial" charset="0"/>
              </a:rPr>
              <a:t> score</a:t>
            </a:r>
          </a:p>
        </p:txBody>
      </p:sp>
    </p:spTree>
    <p:extLst>
      <p:ext uri="{BB962C8B-B14F-4D97-AF65-F5344CB8AC3E}">
        <p14:creationId xmlns:p14="http://schemas.microsoft.com/office/powerpoint/2010/main" val="1941518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21766" b="10866"/>
          <a:stretch/>
        </p:blipFill>
        <p:spPr>
          <a:xfrm>
            <a:off x="883679" y="2591762"/>
            <a:ext cx="2045201" cy="3758943"/>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10397" b="24911"/>
          <a:stretch/>
        </p:blipFill>
        <p:spPr>
          <a:xfrm>
            <a:off x="2994951" y="2961972"/>
            <a:ext cx="3864629" cy="3018518"/>
          </a:xfrm>
          <a:prstGeom prst="rect">
            <a:avLst/>
          </a:prstGeom>
        </p:spPr>
      </p:pic>
      <p:sp>
        <p:nvSpPr>
          <p:cNvPr id="4" name="Oval 3"/>
          <p:cNvSpPr/>
          <p:nvPr/>
        </p:nvSpPr>
        <p:spPr>
          <a:xfrm rot="1076436">
            <a:off x="4262832" y="3728232"/>
            <a:ext cx="337717" cy="56475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82"/>
          </a:p>
        </p:txBody>
      </p:sp>
      <p:sp>
        <p:nvSpPr>
          <p:cNvPr id="5" name="Oval 4"/>
          <p:cNvSpPr/>
          <p:nvPr/>
        </p:nvSpPr>
        <p:spPr>
          <a:xfrm rot="1076436">
            <a:off x="4012666" y="4444088"/>
            <a:ext cx="404494" cy="38698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82"/>
          </a:p>
        </p:txBody>
      </p:sp>
      <p:sp>
        <p:nvSpPr>
          <p:cNvPr id="6" name="Oval 5"/>
          <p:cNvSpPr/>
          <p:nvPr/>
        </p:nvSpPr>
        <p:spPr>
          <a:xfrm>
            <a:off x="6049311" y="3930401"/>
            <a:ext cx="337717" cy="564759"/>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82"/>
          </a:p>
        </p:txBody>
      </p:sp>
      <p:sp>
        <p:nvSpPr>
          <p:cNvPr id="7" name="Oval 6"/>
          <p:cNvSpPr/>
          <p:nvPr/>
        </p:nvSpPr>
        <p:spPr>
          <a:xfrm rot="1076436">
            <a:off x="6386989" y="3007002"/>
            <a:ext cx="455545" cy="386989"/>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82"/>
          </a:p>
        </p:txBody>
      </p:sp>
      <p:sp>
        <p:nvSpPr>
          <p:cNvPr id="8" name="Oval 7"/>
          <p:cNvSpPr/>
          <p:nvPr/>
        </p:nvSpPr>
        <p:spPr>
          <a:xfrm rot="3094152">
            <a:off x="5554288" y="4688436"/>
            <a:ext cx="337717" cy="564759"/>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82"/>
          </a:p>
        </p:txBody>
      </p:sp>
      <p:sp>
        <p:nvSpPr>
          <p:cNvPr id="9" name="Oval 8"/>
          <p:cNvSpPr/>
          <p:nvPr/>
        </p:nvSpPr>
        <p:spPr>
          <a:xfrm rot="1076436">
            <a:off x="6432318" y="4472742"/>
            <a:ext cx="452277" cy="386989"/>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82"/>
          </a:p>
        </p:txBody>
      </p:sp>
      <p:sp>
        <p:nvSpPr>
          <p:cNvPr id="10" name="Oval 9"/>
          <p:cNvSpPr/>
          <p:nvPr/>
        </p:nvSpPr>
        <p:spPr>
          <a:xfrm rot="1076436">
            <a:off x="5371720" y="5649457"/>
            <a:ext cx="390576" cy="386989"/>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82">
              <a:solidFill>
                <a:schemeClr val="accent2">
                  <a:lumMod val="75000"/>
                </a:schemeClr>
              </a:solidFill>
            </a:endParaRPr>
          </a:p>
        </p:txBody>
      </p:sp>
      <p:sp>
        <p:nvSpPr>
          <p:cNvPr id="11" name="Oval 10"/>
          <p:cNvSpPr/>
          <p:nvPr/>
        </p:nvSpPr>
        <p:spPr>
          <a:xfrm rot="7073095">
            <a:off x="4657699" y="4661495"/>
            <a:ext cx="337717" cy="564759"/>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82">
              <a:solidFill>
                <a:schemeClr val="accent2">
                  <a:lumMod val="75000"/>
                </a:schemeClr>
              </a:solidFill>
            </a:endParaRPr>
          </a:p>
        </p:txBody>
      </p:sp>
      <p:sp>
        <p:nvSpPr>
          <p:cNvPr id="12" name="Oval 11"/>
          <p:cNvSpPr/>
          <p:nvPr/>
        </p:nvSpPr>
        <p:spPr>
          <a:xfrm rot="7212459">
            <a:off x="1965068" y="5523310"/>
            <a:ext cx="429515" cy="66279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82"/>
          </a:p>
        </p:txBody>
      </p:sp>
      <p:sp>
        <p:nvSpPr>
          <p:cNvPr id="13" name="Oval 12"/>
          <p:cNvSpPr/>
          <p:nvPr/>
        </p:nvSpPr>
        <p:spPr>
          <a:xfrm rot="1076436">
            <a:off x="1248534" y="4327308"/>
            <a:ext cx="350763" cy="64751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82"/>
          </a:p>
        </p:txBody>
      </p:sp>
      <p:sp>
        <p:nvSpPr>
          <p:cNvPr id="14" name="Oval 13"/>
          <p:cNvSpPr/>
          <p:nvPr/>
        </p:nvSpPr>
        <p:spPr>
          <a:xfrm>
            <a:off x="1091260" y="4041061"/>
            <a:ext cx="443513" cy="430170"/>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82"/>
          </a:p>
        </p:txBody>
      </p:sp>
      <p:sp>
        <p:nvSpPr>
          <p:cNvPr id="15" name="Oval 14"/>
          <p:cNvSpPr/>
          <p:nvPr/>
        </p:nvSpPr>
        <p:spPr>
          <a:xfrm rot="1076436">
            <a:off x="2063372" y="2924335"/>
            <a:ext cx="455545" cy="386989"/>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82"/>
          </a:p>
        </p:txBody>
      </p:sp>
      <p:sp>
        <p:nvSpPr>
          <p:cNvPr id="16" name="TextBox 15"/>
          <p:cNvSpPr txBox="1"/>
          <p:nvPr/>
        </p:nvSpPr>
        <p:spPr>
          <a:xfrm>
            <a:off x="3858428" y="3795972"/>
            <a:ext cx="504032" cy="289880"/>
          </a:xfrm>
          <a:prstGeom prst="rect">
            <a:avLst/>
          </a:prstGeom>
          <a:noFill/>
        </p:spPr>
        <p:txBody>
          <a:bodyPr wrap="square" rtlCol="0">
            <a:spAutoFit/>
          </a:bodyPr>
          <a:lstStyle/>
          <a:p>
            <a:r>
              <a:rPr lang="en-US" sz="1233">
                <a:solidFill>
                  <a:srgbClr val="FF0000"/>
                </a:solidFill>
                <a:latin typeface="Arial" charset="0"/>
                <a:ea typeface="Arial" charset="0"/>
                <a:cs typeface="Arial" charset="0"/>
              </a:rPr>
              <a:t>P</a:t>
            </a:r>
            <a:r>
              <a:rPr lang="en-US" sz="1233" baseline="-25000">
                <a:solidFill>
                  <a:srgbClr val="FF0000"/>
                </a:solidFill>
                <a:latin typeface="Arial" charset="0"/>
                <a:ea typeface="Arial" charset="0"/>
                <a:cs typeface="Arial" charset="0"/>
              </a:rPr>
              <a:t>1</a:t>
            </a:r>
            <a:r>
              <a:rPr lang="en-US" sz="1233" baseline="30000" dirty="0">
                <a:solidFill>
                  <a:srgbClr val="FF0000"/>
                </a:solidFill>
                <a:latin typeface="Arial" charset="0"/>
                <a:ea typeface="Arial" charset="0"/>
                <a:cs typeface="Arial" charset="0"/>
              </a:rPr>
              <a:t>B</a:t>
            </a:r>
            <a:endParaRPr lang="en-US" sz="1233" dirty="0">
              <a:solidFill>
                <a:srgbClr val="FF0000"/>
              </a:solidFill>
              <a:latin typeface="Arial" charset="0"/>
              <a:ea typeface="Arial" charset="0"/>
              <a:cs typeface="Arial" charset="0"/>
            </a:endParaRPr>
          </a:p>
        </p:txBody>
      </p:sp>
      <p:sp>
        <p:nvSpPr>
          <p:cNvPr id="17" name="TextBox 16"/>
          <p:cNvSpPr txBox="1"/>
          <p:nvPr/>
        </p:nvSpPr>
        <p:spPr>
          <a:xfrm>
            <a:off x="6256523" y="3555518"/>
            <a:ext cx="504032" cy="289880"/>
          </a:xfrm>
          <a:prstGeom prst="rect">
            <a:avLst/>
          </a:prstGeom>
          <a:noFill/>
        </p:spPr>
        <p:txBody>
          <a:bodyPr wrap="square" rtlCol="0">
            <a:spAutoFit/>
          </a:bodyPr>
          <a:lstStyle/>
          <a:p>
            <a:r>
              <a:rPr lang="en-US" sz="1233" dirty="0">
                <a:solidFill>
                  <a:srgbClr val="00B0F0"/>
                </a:solidFill>
                <a:latin typeface="Arial" charset="0"/>
                <a:ea typeface="Arial" charset="0"/>
                <a:cs typeface="Arial" charset="0"/>
              </a:rPr>
              <a:t>P</a:t>
            </a:r>
            <a:r>
              <a:rPr lang="en-US" sz="1233" baseline="-25000" dirty="0">
                <a:solidFill>
                  <a:srgbClr val="00B0F0"/>
                </a:solidFill>
                <a:latin typeface="Arial" charset="0"/>
                <a:ea typeface="Arial" charset="0"/>
                <a:cs typeface="Arial" charset="0"/>
              </a:rPr>
              <a:t>2</a:t>
            </a:r>
            <a:r>
              <a:rPr lang="en-US" sz="1233" baseline="30000" dirty="0">
                <a:solidFill>
                  <a:srgbClr val="00B0F0"/>
                </a:solidFill>
                <a:latin typeface="Arial" charset="0"/>
                <a:ea typeface="Arial" charset="0"/>
                <a:cs typeface="Arial" charset="0"/>
              </a:rPr>
              <a:t>B</a:t>
            </a:r>
            <a:endParaRPr lang="en-US" sz="1233" dirty="0">
              <a:solidFill>
                <a:srgbClr val="00B0F0"/>
              </a:solidFill>
              <a:latin typeface="Arial" charset="0"/>
              <a:ea typeface="Arial" charset="0"/>
              <a:cs typeface="Arial" charset="0"/>
            </a:endParaRPr>
          </a:p>
        </p:txBody>
      </p:sp>
      <p:sp>
        <p:nvSpPr>
          <p:cNvPr id="18" name="TextBox 17"/>
          <p:cNvSpPr txBox="1"/>
          <p:nvPr/>
        </p:nvSpPr>
        <p:spPr>
          <a:xfrm>
            <a:off x="5968443" y="4890987"/>
            <a:ext cx="504032" cy="289880"/>
          </a:xfrm>
          <a:prstGeom prst="rect">
            <a:avLst/>
          </a:prstGeom>
          <a:noFill/>
        </p:spPr>
        <p:txBody>
          <a:bodyPr wrap="square" rtlCol="0">
            <a:spAutoFit/>
          </a:bodyPr>
          <a:lstStyle/>
          <a:p>
            <a:r>
              <a:rPr lang="en-US" sz="1233" dirty="0">
                <a:solidFill>
                  <a:srgbClr val="00B050"/>
                </a:solidFill>
                <a:latin typeface="Arial" charset="0"/>
                <a:ea typeface="Arial" charset="0"/>
                <a:cs typeface="Arial" charset="0"/>
              </a:rPr>
              <a:t>P</a:t>
            </a:r>
            <a:r>
              <a:rPr lang="en-US" sz="1233" baseline="-25000" dirty="0">
                <a:solidFill>
                  <a:srgbClr val="00B050"/>
                </a:solidFill>
                <a:latin typeface="Arial" charset="0"/>
                <a:ea typeface="Arial" charset="0"/>
                <a:cs typeface="Arial" charset="0"/>
              </a:rPr>
              <a:t>3</a:t>
            </a:r>
            <a:r>
              <a:rPr lang="en-US" sz="1233" baseline="30000" dirty="0">
                <a:solidFill>
                  <a:srgbClr val="00B050"/>
                </a:solidFill>
                <a:latin typeface="Arial" charset="0"/>
                <a:ea typeface="Arial" charset="0"/>
                <a:cs typeface="Arial" charset="0"/>
              </a:rPr>
              <a:t>B</a:t>
            </a:r>
            <a:endParaRPr lang="en-US" sz="1233" dirty="0">
              <a:solidFill>
                <a:srgbClr val="00B050"/>
              </a:solidFill>
              <a:latin typeface="Arial" charset="0"/>
              <a:ea typeface="Arial" charset="0"/>
              <a:cs typeface="Arial" charset="0"/>
            </a:endParaRPr>
          </a:p>
        </p:txBody>
      </p:sp>
      <p:sp>
        <p:nvSpPr>
          <p:cNvPr id="19" name="TextBox 18"/>
          <p:cNvSpPr txBox="1"/>
          <p:nvPr/>
        </p:nvSpPr>
        <p:spPr>
          <a:xfrm>
            <a:off x="4810571" y="5249580"/>
            <a:ext cx="504032" cy="289880"/>
          </a:xfrm>
          <a:prstGeom prst="rect">
            <a:avLst/>
          </a:prstGeom>
          <a:noFill/>
          <a:ln>
            <a:noFill/>
          </a:ln>
        </p:spPr>
        <p:txBody>
          <a:bodyPr wrap="square" rtlCol="0">
            <a:spAutoFit/>
          </a:bodyPr>
          <a:lstStyle/>
          <a:p>
            <a:r>
              <a:rPr lang="en-US" sz="1233" dirty="0">
                <a:solidFill>
                  <a:schemeClr val="accent2">
                    <a:lumMod val="75000"/>
                  </a:schemeClr>
                </a:solidFill>
                <a:latin typeface="Arial" charset="0"/>
                <a:ea typeface="Arial" charset="0"/>
                <a:cs typeface="Arial" charset="0"/>
              </a:rPr>
              <a:t>P</a:t>
            </a:r>
            <a:r>
              <a:rPr lang="en-US" sz="1233" baseline="-25000" dirty="0">
                <a:solidFill>
                  <a:schemeClr val="accent2">
                    <a:lumMod val="75000"/>
                  </a:schemeClr>
                </a:solidFill>
                <a:latin typeface="Arial" charset="0"/>
                <a:ea typeface="Arial" charset="0"/>
                <a:cs typeface="Arial" charset="0"/>
              </a:rPr>
              <a:t>4</a:t>
            </a:r>
            <a:r>
              <a:rPr lang="en-US" sz="1233" baseline="30000" dirty="0">
                <a:solidFill>
                  <a:schemeClr val="accent2">
                    <a:lumMod val="75000"/>
                  </a:schemeClr>
                </a:solidFill>
                <a:latin typeface="Arial" charset="0"/>
                <a:ea typeface="Arial" charset="0"/>
                <a:cs typeface="Arial" charset="0"/>
              </a:rPr>
              <a:t>B</a:t>
            </a:r>
            <a:endParaRPr lang="en-US" sz="1233" dirty="0">
              <a:solidFill>
                <a:schemeClr val="accent2">
                  <a:lumMod val="75000"/>
                </a:schemeClr>
              </a:solidFill>
              <a:latin typeface="Arial" charset="0"/>
              <a:ea typeface="Arial" charset="0"/>
              <a:cs typeface="Arial" charset="0"/>
            </a:endParaRPr>
          </a:p>
        </p:txBody>
      </p:sp>
      <p:sp>
        <p:nvSpPr>
          <p:cNvPr id="20" name="TextBox 19"/>
          <p:cNvSpPr txBox="1"/>
          <p:nvPr/>
        </p:nvSpPr>
        <p:spPr>
          <a:xfrm>
            <a:off x="1142888" y="5013925"/>
            <a:ext cx="504032" cy="289880"/>
          </a:xfrm>
          <a:prstGeom prst="rect">
            <a:avLst/>
          </a:prstGeom>
          <a:noFill/>
        </p:spPr>
        <p:txBody>
          <a:bodyPr wrap="square" rtlCol="0">
            <a:spAutoFit/>
          </a:bodyPr>
          <a:lstStyle/>
          <a:p>
            <a:r>
              <a:rPr lang="en-US" sz="1233" dirty="0">
                <a:solidFill>
                  <a:srgbClr val="FF0000"/>
                </a:solidFill>
                <a:latin typeface="Arial" charset="0"/>
                <a:ea typeface="Arial" charset="0"/>
                <a:cs typeface="Arial" charset="0"/>
              </a:rPr>
              <a:t>P</a:t>
            </a:r>
            <a:r>
              <a:rPr lang="en-US" sz="1233" baseline="-25000" dirty="0">
                <a:solidFill>
                  <a:srgbClr val="FF0000"/>
                </a:solidFill>
                <a:latin typeface="Arial" charset="0"/>
                <a:ea typeface="Arial" charset="0"/>
                <a:cs typeface="Arial" charset="0"/>
              </a:rPr>
              <a:t>1</a:t>
            </a:r>
            <a:r>
              <a:rPr lang="en-US" sz="1233" baseline="30000" dirty="0">
                <a:solidFill>
                  <a:srgbClr val="FF0000"/>
                </a:solidFill>
                <a:latin typeface="Arial" charset="0"/>
                <a:ea typeface="Arial" charset="0"/>
                <a:cs typeface="Arial" charset="0"/>
              </a:rPr>
              <a:t>A</a:t>
            </a:r>
            <a:endParaRPr lang="en-US" sz="1233" dirty="0">
              <a:solidFill>
                <a:srgbClr val="FF0000"/>
              </a:solidFill>
              <a:latin typeface="Arial" charset="0"/>
              <a:ea typeface="Arial" charset="0"/>
              <a:cs typeface="Arial" charset="0"/>
            </a:endParaRPr>
          </a:p>
        </p:txBody>
      </p:sp>
      <p:sp>
        <p:nvSpPr>
          <p:cNvPr id="21" name="TextBox 20"/>
          <p:cNvSpPr txBox="1"/>
          <p:nvPr/>
        </p:nvSpPr>
        <p:spPr>
          <a:xfrm>
            <a:off x="1313020" y="2962908"/>
            <a:ext cx="504032" cy="289880"/>
          </a:xfrm>
          <a:prstGeom prst="rect">
            <a:avLst/>
          </a:prstGeom>
          <a:noFill/>
        </p:spPr>
        <p:txBody>
          <a:bodyPr wrap="square" rtlCol="0">
            <a:spAutoFit/>
          </a:bodyPr>
          <a:lstStyle/>
          <a:p>
            <a:r>
              <a:rPr lang="en-US" sz="1233" dirty="0">
                <a:solidFill>
                  <a:srgbClr val="00B0F0"/>
                </a:solidFill>
                <a:latin typeface="Arial" charset="0"/>
                <a:ea typeface="Arial" charset="0"/>
                <a:cs typeface="Arial" charset="0"/>
              </a:rPr>
              <a:t>P</a:t>
            </a:r>
            <a:r>
              <a:rPr lang="en-US" sz="1233" baseline="-25000" dirty="0">
                <a:solidFill>
                  <a:srgbClr val="00B0F0"/>
                </a:solidFill>
                <a:latin typeface="Arial" charset="0"/>
                <a:ea typeface="Arial" charset="0"/>
                <a:cs typeface="Arial" charset="0"/>
              </a:rPr>
              <a:t>2</a:t>
            </a:r>
            <a:r>
              <a:rPr lang="en-US" sz="1233" baseline="30000" dirty="0">
                <a:solidFill>
                  <a:srgbClr val="00B0F0"/>
                </a:solidFill>
                <a:latin typeface="Arial" charset="0"/>
                <a:ea typeface="Arial" charset="0"/>
                <a:cs typeface="Arial" charset="0"/>
              </a:rPr>
              <a:t>A</a:t>
            </a:r>
            <a:endParaRPr lang="en-US" sz="1233" dirty="0">
              <a:solidFill>
                <a:srgbClr val="00B0F0"/>
              </a:solidFill>
              <a:latin typeface="Arial" charset="0"/>
              <a:ea typeface="Arial" charset="0"/>
              <a:cs typeface="Arial" charset="0"/>
            </a:endParaRPr>
          </a:p>
        </p:txBody>
      </p:sp>
      <p:sp>
        <p:nvSpPr>
          <p:cNvPr id="22" name="TextBox 21"/>
          <p:cNvSpPr txBox="1"/>
          <p:nvPr/>
        </p:nvSpPr>
        <p:spPr>
          <a:xfrm>
            <a:off x="883678" y="7247414"/>
            <a:ext cx="5975903" cy="1167164"/>
          </a:xfrm>
          <a:prstGeom prst="rect">
            <a:avLst/>
          </a:prstGeom>
          <a:noFill/>
        </p:spPr>
        <p:txBody>
          <a:bodyPr wrap="square" rtlCol="0">
            <a:spAutoFit/>
          </a:bodyPr>
          <a:lstStyle/>
          <a:p>
            <a:pPr algn="just"/>
            <a:r>
              <a:rPr lang="en-US" sz="1130" b="1" dirty="0">
                <a:latin typeface="Arial" charset="0"/>
                <a:ea typeface="Arial" charset="0"/>
                <a:cs typeface="Arial" charset="0"/>
              </a:rPr>
              <a:t>Figure 6: </a:t>
            </a:r>
            <a:r>
              <a:rPr lang="en-US" sz="1130" dirty="0">
                <a:latin typeface="Arial" charset="0"/>
                <a:ea typeface="Arial" charset="0"/>
                <a:cs typeface="Arial" charset="0"/>
              </a:rPr>
              <a:t>Secondary structures for two pseudoknot containing families: (A) Bacterial RNase P class A </a:t>
            </a:r>
            <a:r>
              <a:rPr lang="mr-IN" sz="1130" dirty="0">
                <a:latin typeface="Arial" charset="0"/>
                <a:ea typeface="Arial" charset="0"/>
                <a:cs typeface="Arial" charset="0"/>
              </a:rPr>
              <a:t>–</a:t>
            </a:r>
            <a:r>
              <a:rPr lang="en-US" sz="1130" dirty="0">
                <a:latin typeface="Arial" charset="0"/>
                <a:ea typeface="Arial" charset="0"/>
                <a:cs typeface="Arial" charset="0"/>
              </a:rPr>
              <a:t> RF00010 and (B) transfer-messenger RNA (RF00023), taken from </a:t>
            </a:r>
            <a:r>
              <a:rPr lang="en-US" sz="1130" dirty="0" err="1">
                <a:latin typeface="Arial" charset="0"/>
                <a:ea typeface="Arial" charset="0"/>
                <a:cs typeface="Arial" charset="0"/>
              </a:rPr>
              <a:t>Rfam</a:t>
            </a:r>
            <a:r>
              <a:rPr lang="en-US" sz="1130" dirty="0">
                <a:latin typeface="Arial" charset="0"/>
                <a:ea typeface="Arial" charset="0"/>
                <a:cs typeface="Arial" charset="0"/>
              </a:rPr>
              <a:t>. Structures show the folded nested secondary structure, with the regions in the sequence with non-nested pseudoknots annotated by colored rings and labelled </a:t>
            </a:r>
            <a:r>
              <a:rPr lang="en-US" sz="1130" dirty="0" err="1">
                <a:latin typeface="Arial" charset="0"/>
                <a:ea typeface="Arial" charset="0"/>
                <a:cs typeface="Arial" charset="0"/>
              </a:rPr>
              <a:t>P</a:t>
            </a:r>
            <a:r>
              <a:rPr lang="en-US" sz="1130" baseline="-25000" dirty="0" err="1">
                <a:latin typeface="Arial" charset="0"/>
                <a:ea typeface="Arial" charset="0"/>
                <a:cs typeface="Arial" charset="0"/>
              </a:rPr>
              <a:t>x</a:t>
            </a:r>
            <a:r>
              <a:rPr lang="en-US" sz="1130" baseline="30000" dirty="0" err="1">
                <a:latin typeface="Arial" charset="0"/>
                <a:ea typeface="Arial" charset="0"/>
                <a:cs typeface="Arial" charset="0"/>
              </a:rPr>
              <a:t>F</a:t>
            </a:r>
            <a:r>
              <a:rPr lang="en-US" sz="1130" baseline="30000" dirty="0">
                <a:latin typeface="Arial" charset="0"/>
                <a:ea typeface="Arial" charset="0"/>
                <a:cs typeface="Arial" charset="0"/>
              </a:rPr>
              <a:t> </a:t>
            </a:r>
            <a:r>
              <a:rPr lang="en-US" sz="1130" dirty="0">
                <a:latin typeface="Arial" charset="0"/>
                <a:ea typeface="Arial" charset="0"/>
                <a:cs typeface="Arial" charset="0"/>
              </a:rPr>
              <a:t>where </a:t>
            </a:r>
            <a:r>
              <a:rPr lang="en-US" sz="1130" i="1" dirty="0">
                <a:latin typeface="Arial" charset="0"/>
                <a:ea typeface="Arial" charset="0"/>
                <a:cs typeface="Arial" charset="0"/>
              </a:rPr>
              <a:t>F </a:t>
            </a:r>
            <a:r>
              <a:rPr lang="en-US" sz="1130" dirty="0">
                <a:latin typeface="Arial" charset="0"/>
                <a:ea typeface="Arial" charset="0"/>
                <a:cs typeface="Arial" charset="0"/>
              </a:rPr>
              <a:t>refers which to which family, and </a:t>
            </a:r>
            <a:r>
              <a:rPr lang="en-US" sz="1130" i="1" dirty="0">
                <a:latin typeface="Arial" charset="0"/>
                <a:ea typeface="Arial" charset="0"/>
                <a:cs typeface="Arial" charset="0"/>
              </a:rPr>
              <a:t>x</a:t>
            </a:r>
            <a:r>
              <a:rPr lang="en-US" sz="1130" dirty="0">
                <a:latin typeface="Arial" charset="0"/>
                <a:ea typeface="Arial" charset="0"/>
                <a:cs typeface="Arial" charset="0"/>
              </a:rPr>
              <a:t> refers to the pseudoknot number. Folded structure annotations follow same key as Figure 5.  </a:t>
            </a:r>
            <a:endParaRPr lang="en-US" sz="1130" b="1" dirty="0">
              <a:latin typeface="Arial" charset="0"/>
              <a:ea typeface="Arial" charset="0"/>
              <a:cs typeface="Arial" charset="0"/>
            </a:endParaRPr>
          </a:p>
        </p:txBody>
      </p:sp>
      <p:sp>
        <p:nvSpPr>
          <p:cNvPr id="23" name="TextBox 22"/>
          <p:cNvSpPr txBox="1"/>
          <p:nvPr/>
        </p:nvSpPr>
        <p:spPr>
          <a:xfrm>
            <a:off x="4409961" y="2292265"/>
            <a:ext cx="326865" cy="419894"/>
          </a:xfrm>
          <a:prstGeom prst="rect">
            <a:avLst/>
          </a:prstGeom>
          <a:noFill/>
        </p:spPr>
        <p:txBody>
          <a:bodyPr wrap="square" rtlCol="0">
            <a:spAutoFit/>
          </a:bodyPr>
          <a:lstStyle/>
          <a:p>
            <a:r>
              <a:rPr lang="en-US" sz="2055" b="1" dirty="0"/>
              <a:t>B</a:t>
            </a:r>
            <a:endParaRPr lang="en-US" sz="2382" b="1" dirty="0"/>
          </a:p>
        </p:txBody>
      </p:sp>
      <p:sp>
        <p:nvSpPr>
          <p:cNvPr id="24" name="TextBox 23"/>
          <p:cNvSpPr txBox="1"/>
          <p:nvPr/>
        </p:nvSpPr>
        <p:spPr>
          <a:xfrm>
            <a:off x="883677" y="2292265"/>
            <a:ext cx="326865" cy="419894"/>
          </a:xfrm>
          <a:prstGeom prst="rect">
            <a:avLst/>
          </a:prstGeom>
          <a:noFill/>
        </p:spPr>
        <p:txBody>
          <a:bodyPr wrap="square" rtlCol="0">
            <a:spAutoFit/>
          </a:bodyPr>
          <a:lstStyle/>
          <a:p>
            <a:r>
              <a:rPr lang="en-US" sz="2055" b="1" dirty="0"/>
              <a:t>A</a:t>
            </a:r>
            <a:endParaRPr lang="en-US" sz="2382" b="1" dirty="0"/>
          </a:p>
        </p:txBody>
      </p:sp>
    </p:spTree>
    <p:extLst>
      <p:ext uri="{BB962C8B-B14F-4D97-AF65-F5344CB8AC3E}">
        <p14:creationId xmlns:p14="http://schemas.microsoft.com/office/powerpoint/2010/main" val="9375051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0800" y="4619727"/>
            <a:ext cx="4200620" cy="210031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8649" y="1838256"/>
            <a:ext cx="4200620" cy="2100310"/>
          </a:xfrm>
          <a:prstGeom prst="rect">
            <a:avLst/>
          </a:prstGeom>
        </p:spPr>
      </p:pic>
      <p:sp>
        <p:nvSpPr>
          <p:cNvPr id="13" name="TextBox 12"/>
          <p:cNvSpPr txBox="1"/>
          <p:nvPr/>
        </p:nvSpPr>
        <p:spPr>
          <a:xfrm>
            <a:off x="826901" y="7073629"/>
            <a:ext cx="6108284" cy="1703299"/>
          </a:xfrm>
          <a:prstGeom prst="rect">
            <a:avLst/>
          </a:prstGeom>
          <a:noFill/>
        </p:spPr>
        <p:txBody>
          <a:bodyPr wrap="square" rtlCol="0">
            <a:spAutoFit/>
          </a:bodyPr>
          <a:lstStyle/>
          <a:p>
            <a:r>
              <a:rPr lang="en-US" sz="1130" b="1" dirty="0">
                <a:latin typeface="Arial" charset="0"/>
                <a:ea typeface="Arial" charset="0"/>
                <a:cs typeface="Arial" charset="0"/>
              </a:rPr>
              <a:t>Figure 6 continued: </a:t>
            </a:r>
            <a:r>
              <a:rPr lang="en-US" sz="1130" dirty="0">
                <a:latin typeface="Arial" charset="0"/>
                <a:ea typeface="Arial" charset="0"/>
                <a:cs typeface="Arial" charset="0"/>
              </a:rPr>
              <a:t>comparing the </a:t>
            </a:r>
            <a:r>
              <a:rPr lang="en-US" sz="1130" dirty="0" err="1">
                <a:latin typeface="Arial" charset="0"/>
                <a:ea typeface="Arial" charset="0"/>
                <a:cs typeface="Arial" charset="0"/>
              </a:rPr>
              <a:t>SoM</a:t>
            </a:r>
            <a:r>
              <a:rPr lang="en-US" sz="1130" dirty="0">
                <a:latin typeface="Arial" charset="0"/>
                <a:ea typeface="Arial" charset="0"/>
                <a:cs typeface="Arial" charset="0"/>
              </a:rPr>
              <a:t> scores of the trained MLPs with WC annotations and Infernal SS predictions for (C) Bacterial RNase P and (D) transfer-messenger RNA. Plots on the left show the </a:t>
            </a:r>
            <a:r>
              <a:rPr lang="en-US" sz="1130" dirty="0" err="1">
                <a:latin typeface="Arial" charset="0"/>
                <a:ea typeface="Arial" charset="0"/>
                <a:cs typeface="Arial" charset="0"/>
              </a:rPr>
              <a:t>SoM</a:t>
            </a:r>
            <a:r>
              <a:rPr lang="en-US" sz="1130" dirty="0">
                <a:latin typeface="Arial" charset="0"/>
                <a:ea typeface="Arial" charset="0"/>
                <a:cs typeface="Arial" charset="0"/>
              </a:rPr>
              <a:t> scores (blue) compared against WC </a:t>
            </a:r>
            <a:r>
              <a:rPr lang="en-US" sz="1130" dirty="0" err="1">
                <a:latin typeface="Arial" charset="0"/>
                <a:ea typeface="Arial" charset="0"/>
                <a:cs typeface="Arial" charset="0"/>
              </a:rPr>
              <a:t>annnotations</a:t>
            </a:r>
            <a:r>
              <a:rPr lang="en-US" sz="1130" dirty="0">
                <a:latin typeface="Arial" charset="0"/>
                <a:ea typeface="Arial" charset="0"/>
                <a:cs typeface="Arial" charset="0"/>
              </a:rPr>
              <a:t> (purple), and plots on the right show </a:t>
            </a:r>
            <a:r>
              <a:rPr lang="en-US" sz="1130" dirty="0" err="1">
                <a:latin typeface="Arial" charset="0"/>
                <a:ea typeface="Arial" charset="0"/>
                <a:cs typeface="Arial" charset="0"/>
              </a:rPr>
              <a:t>Infernal’s</a:t>
            </a:r>
            <a:r>
              <a:rPr lang="en-US" sz="1130" dirty="0">
                <a:latin typeface="Arial" charset="0"/>
                <a:ea typeface="Arial" charset="0"/>
                <a:cs typeface="Arial" charset="0"/>
              </a:rPr>
              <a:t> SS prediction (green) compared to WC annotations. The WC annotations do contain the known </a:t>
            </a:r>
            <a:r>
              <a:rPr lang="en-US" sz="1130" dirty="0" err="1">
                <a:latin typeface="Arial" charset="0"/>
                <a:ea typeface="Arial" charset="0"/>
                <a:cs typeface="Arial" charset="0"/>
              </a:rPr>
              <a:t>pseudoknotted</a:t>
            </a:r>
            <a:r>
              <a:rPr lang="en-US" sz="1130" dirty="0">
                <a:latin typeface="Arial" charset="0"/>
                <a:ea typeface="Arial" charset="0"/>
                <a:cs typeface="Arial" charset="0"/>
              </a:rPr>
              <a:t> base pairs. Grey boxes are drawn around the pseudoknots with labels corresponding to the colored annotations in A and B. Infernal cannot model pseudoknots, and thus it doesn’t have points in the grey boxes. The MLP does learn the pseudo knotted base pairs of both families and shows high </a:t>
            </a:r>
            <a:r>
              <a:rPr lang="en-US" sz="1130" dirty="0" err="1">
                <a:latin typeface="Arial" charset="0"/>
                <a:ea typeface="Arial" charset="0"/>
                <a:cs typeface="Arial" charset="0"/>
              </a:rPr>
              <a:t>SoM</a:t>
            </a:r>
            <a:r>
              <a:rPr lang="en-US" sz="1130" dirty="0">
                <a:latin typeface="Arial" charset="0"/>
                <a:ea typeface="Arial" charset="0"/>
                <a:cs typeface="Arial" charset="0"/>
              </a:rPr>
              <a:t> scores for the pseudo knotted base pairs that are found in the WC annotations.</a:t>
            </a:r>
            <a:endParaRPr lang="en-US" sz="1130" b="1" dirty="0">
              <a:latin typeface="Arial" charset="0"/>
              <a:ea typeface="Arial" charset="0"/>
              <a:cs typeface="Arial" charset="0"/>
            </a:endParaRPr>
          </a:p>
        </p:txBody>
      </p:sp>
      <p:sp>
        <p:nvSpPr>
          <p:cNvPr id="17" name="TextBox 16"/>
          <p:cNvSpPr txBox="1"/>
          <p:nvPr/>
        </p:nvSpPr>
        <p:spPr>
          <a:xfrm>
            <a:off x="1434086" y="1246181"/>
            <a:ext cx="2931510" cy="517488"/>
          </a:xfrm>
          <a:prstGeom prst="rect">
            <a:avLst/>
          </a:prstGeom>
          <a:noFill/>
        </p:spPr>
        <p:txBody>
          <a:bodyPr wrap="square" rtlCol="0">
            <a:spAutoFit/>
          </a:bodyPr>
          <a:lstStyle/>
          <a:p>
            <a:r>
              <a:rPr lang="en-US" sz="1644" b="1" dirty="0">
                <a:latin typeface="Arial" charset="0"/>
                <a:ea typeface="Arial" charset="0"/>
                <a:cs typeface="Arial" charset="0"/>
              </a:rPr>
              <a:t>C </a:t>
            </a:r>
          </a:p>
          <a:p>
            <a:r>
              <a:rPr lang="en-US" sz="1028" b="1" dirty="0">
                <a:latin typeface="Arial" charset="0"/>
                <a:ea typeface="Arial" charset="0"/>
                <a:cs typeface="Arial" charset="0"/>
              </a:rPr>
              <a:t>Bacterial </a:t>
            </a:r>
            <a:r>
              <a:rPr lang="en-US" sz="1028" b="1" dirty="0" err="1">
                <a:latin typeface="Arial" charset="0"/>
                <a:ea typeface="Arial" charset="0"/>
                <a:cs typeface="Arial" charset="0"/>
              </a:rPr>
              <a:t>Rnase</a:t>
            </a:r>
            <a:r>
              <a:rPr lang="en-US" sz="1028" b="1" dirty="0">
                <a:latin typeface="Arial" charset="0"/>
                <a:ea typeface="Arial" charset="0"/>
                <a:cs typeface="Arial" charset="0"/>
              </a:rPr>
              <a:t> P Class A </a:t>
            </a:r>
            <a:r>
              <a:rPr lang="mr-IN" sz="1028" b="1" dirty="0">
                <a:latin typeface="Arial" charset="0"/>
                <a:ea typeface="Arial" charset="0"/>
                <a:cs typeface="Arial" charset="0"/>
              </a:rPr>
              <a:t>–</a:t>
            </a:r>
            <a:r>
              <a:rPr lang="en-US" sz="1028" b="1" dirty="0">
                <a:latin typeface="Arial" charset="0"/>
                <a:ea typeface="Arial" charset="0"/>
                <a:cs typeface="Arial" charset="0"/>
              </a:rPr>
              <a:t> RF00010</a:t>
            </a:r>
            <a:endParaRPr lang="en-US" sz="1644" b="1" dirty="0">
              <a:latin typeface="Arial" charset="0"/>
              <a:ea typeface="Arial" charset="0"/>
              <a:cs typeface="Arial" charset="0"/>
            </a:endParaRPr>
          </a:p>
        </p:txBody>
      </p:sp>
      <p:sp>
        <p:nvSpPr>
          <p:cNvPr id="18" name="TextBox 17"/>
          <p:cNvSpPr txBox="1"/>
          <p:nvPr/>
        </p:nvSpPr>
        <p:spPr>
          <a:xfrm>
            <a:off x="1434086" y="4046998"/>
            <a:ext cx="2931510" cy="517488"/>
          </a:xfrm>
          <a:prstGeom prst="rect">
            <a:avLst/>
          </a:prstGeom>
          <a:noFill/>
        </p:spPr>
        <p:txBody>
          <a:bodyPr wrap="square" rtlCol="0">
            <a:spAutoFit/>
          </a:bodyPr>
          <a:lstStyle/>
          <a:p>
            <a:r>
              <a:rPr lang="en-US" sz="1644" b="1" dirty="0">
                <a:latin typeface="Arial" charset="0"/>
                <a:ea typeface="Arial" charset="0"/>
                <a:cs typeface="Arial" charset="0"/>
              </a:rPr>
              <a:t>D </a:t>
            </a:r>
          </a:p>
          <a:p>
            <a:r>
              <a:rPr lang="en-US" sz="1028" b="1" dirty="0">
                <a:latin typeface="Arial" charset="0"/>
                <a:ea typeface="Arial" charset="0"/>
                <a:cs typeface="Arial" charset="0"/>
              </a:rPr>
              <a:t>Transfer-messenger RNA </a:t>
            </a:r>
            <a:r>
              <a:rPr lang="mr-IN" sz="1028" b="1" dirty="0">
                <a:latin typeface="Arial" charset="0"/>
                <a:ea typeface="Arial" charset="0"/>
                <a:cs typeface="Arial" charset="0"/>
              </a:rPr>
              <a:t>–</a:t>
            </a:r>
            <a:r>
              <a:rPr lang="en-US" sz="1028" b="1" dirty="0">
                <a:latin typeface="Arial" charset="0"/>
                <a:ea typeface="Arial" charset="0"/>
                <a:cs typeface="Arial" charset="0"/>
              </a:rPr>
              <a:t> RF00023</a:t>
            </a:r>
            <a:endParaRPr lang="en-US" sz="1644" b="1" dirty="0">
              <a:latin typeface="Arial" charset="0"/>
              <a:ea typeface="Arial" charset="0"/>
              <a:cs typeface="Arial" charset="0"/>
            </a:endParaRPr>
          </a:p>
        </p:txBody>
      </p:sp>
      <p:pic>
        <p:nvPicPr>
          <p:cNvPr id="19" name="Picture 18"/>
          <p:cNvPicPr>
            <a:picLocks noChangeAspect="1"/>
          </p:cNvPicPr>
          <p:nvPr/>
        </p:nvPicPr>
        <p:blipFill rotWithShape="1">
          <a:blip r:embed="rId5">
            <a:extLst>
              <a:ext uri="{28A0092B-C50C-407E-A947-70E740481C1C}">
                <a14:useLocalDpi xmlns:a14="http://schemas.microsoft.com/office/drawing/2010/main" val="0"/>
              </a:ext>
            </a:extLst>
          </a:blip>
          <a:srcRect l="78125" b="88461"/>
          <a:stretch/>
        </p:blipFill>
        <p:spPr>
          <a:xfrm>
            <a:off x="5602590" y="3497093"/>
            <a:ext cx="1042521" cy="549902"/>
          </a:xfrm>
          <a:prstGeom prst="rect">
            <a:avLst/>
          </a:prstGeom>
        </p:spPr>
      </p:pic>
      <p:pic>
        <p:nvPicPr>
          <p:cNvPr id="20" name="Picture 19"/>
          <p:cNvPicPr>
            <a:picLocks noChangeAspect="1"/>
          </p:cNvPicPr>
          <p:nvPr/>
        </p:nvPicPr>
        <p:blipFill rotWithShape="1">
          <a:blip r:embed="rId6">
            <a:extLst>
              <a:ext uri="{28A0092B-C50C-407E-A947-70E740481C1C}">
                <a14:useLocalDpi xmlns:a14="http://schemas.microsoft.com/office/drawing/2010/main" val="0"/>
              </a:ext>
            </a:extLst>
          </a:blip>
          <a:srcRect l="84973" t="2952" r="9230" b="3668"/>
          <a:stretch/>
        </p:blipFill>
        <p:spPr>
          <a:xfrm>
            <a:off x="5977190" y="4365304"/>
            <a:ext cx="146663" cy="751183"/>
          </a:xfrm>
          <a:prstGeom prst="rect">
            <a:avLst/>
          </a:prstGeom>
        </p:spPr>
      </p:pic>
      <p:sp>
        <p:nvSpPr>
          <p:cNvPr id="21" name="TextBox 20"/>
          <p:cNvSpPr txBox="1"/>
          <p:nvPr/>
        </p:nvSpPr>
        <p:spPr>
          <a:xfrm>
            <a:off x="5766982" y="4185300"/>
            <a:ext cx="820620" cy="192485"/>
          </a:xfrm>
          <a:prstGeom prst="rect">
            <a:avLst/>
          </a:prstGeom>
          <a:noFill/>
        </p:spPr>
        <p:txBody>
          <a:bodyPr wrap="square" rtlCol="0">
            <a:spAutoFit/>
          </a:bodyPr>
          <a:lstStyle/>
          <a:p>
            <a:r>
              <a:rPr lang="en-US" sz="617" dirty="0">
                <a:latin typeface="Arial" charset="0"/>
                <a:ea typeface="Arial" charset="0"/>
                <a:cs typeface="Arial" charset="0"/>
              </a:rPr>
              <a:t>High </a:t>
            </a:r>
            <a:r>
              <a:rPr lang="en-US" sz="617" dirty="0" err="1">
                <a:latin typeface="Arial" charset="0"/>
                <a:ea typeface="Arial" charset="0"/>
                <a:cs typeface="Arial" charset="0"/>
              </a:rPr>
              <a:t>SoM</a:t>
            </a:r>
            <a:r>
              <a:rPr lang="en-US" sz="617" dirty="0">
                <a:latin typeface="Arial" charset="0"/>
                <a:ea typeface="Arial" charset="0"/>
                <a:cs typeface="Arial" charset="0"/>
              </a:rPr>
              <a:t> score</a:t>
            </a:r>
          </a:p>
        </p:txBody>
      </p:sp>
      <p:sp>
        <p:nvSpPr>
          <p:cNvPr id="22" name="TextBox 21"/>
          <p:cNvSpPr txBox="1"/>
          <p:nvPr/>
        </p:nvSpPr>
        <p:spPr>
          <a:xfrm>
            <a:off x="5776852" y="5145111"/>
            <a:ext cx="820620" cy="192485"/>
          </a:xfrm>
          <a:prstGeom prst="rect">
            <a:avLst/>
          </a:prstGeom>
          <a:noFill/>
        </p:spPr>
        <p:txBody>
          <a:bodyPr wrap="square" rtlCol="0">
            <a:spAutoFit/>
          </a:bodyPr>
          <a:lstStyle/>
          <a:p>
            <a:r>
              <a:rPr lang="en-US" sz="617" dirty="0">
                <a:latin typeface="Arial" charset="0"/>
                <a:ea typeface="Arial" charset="0"/>
                <a:cs typeface="Arial" charset="0"/>
              </a:rPr>
              <a:t>Low </a:t>
            </a:r>
            <a:r>
              <a:rPr lang="en-US" sz="617" dirty="0" err="1">
                <a:latin typeface="Arial" charset="0"/>
                <a:ea typeface="Arial" charset="0"/>
                <a:cs typeface="Arial" charset="0"/>
              </a:rPr>
              <a:t>SoM</a:t>
            </a:r>
            <a:r>
              <a:rPr lang="en-US" sz="617" dirty="0">
                <a:latin typeface="Arial" charset="0"/>
                <a:ea typeface="Arial" charset="0"/>
                <a:cs typeface="Arial" charset="0"/>
              </a:rPr>
              <a:t> score</a:t>
            </a:r>
          </a:p>
        </p:txBody>
      </p:sp>
      <p:sp>
        <p:nvSpPr>
          <p:cNvPr id="23" name="Rectangle 22"/>
          <p:cNvSpPr/>
          <p:nvPr/>
        </p:nvSpPr>
        <p:spPr>
          <a:xfrm rot="18818471">
            <a:off x="1777901" y="3518054"/>
            <a:ext cx="226516" cy="127845"/>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82"/>
          </a:p>
        </p:txBody>
      </p:sp>
      <p:sp>
        <p:nvSpPr>
          <p:cNvPr id="24" name="Rectangle 23"/>
          <p:cNvSpPr/>
          <p:nvPr/>
        </p:nvSpPr>
        <p:spPr>
          <a:xfrm rot="18818471">
            <a:off x="1841545" y="3162290"/>
            <a:ext cx="158353" cy="102919"/>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82"/>
          </a:p>
        </p:txBody>
      </p:sp>
      <p:sp>
        <p:nvSpPr>
          <p:cNvPr id="25" name="Rectangle 24"/>
          <p:cNvSpPr/>
          <p:nvPr/>
        </p:nvSpPr>
        <p:spPr>
          <a:xfrm rot="18818471">
            <a:off x="3764614" y="3507060"/>
            <a:ext cx="226516" cy="127845"/>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82"/>
          </a:p>
        </p:txBody>
      </p:sp>
      <p:sp>
        <p:nvSpPr>
          <p:cNvPr id="26" name="Rectangle 25"/>
          <p:cNvSpPr/>
          <p:nvPr/>
        </p:nvSpPr>
        <p:spPr>
          <a:xfrm rot="18818471">
            <a:off x="3831234" y="3162290"/>
            <a:ext cx="158353" cy="102919"/>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82"/>
          </a:p>
        </p:txBody>
      </p:sp>
      <p:sp>
        <p:nvSpPr>
          <p:cNvPr id="27" name="Rectangle 26"/>
          <p:cNvSpPr/>
          <p:nvPr/>
        </p:nvSpPr>
        <p:spPr>
          <a:xfrm rot="18818471">
            <a:off x="3153548" y="2192500"/>
            <a:ext cx="226516" cy="127845"/>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82"/>
          </a:p>
        </p:txBody>
      </p:sp>
      <p:sp>
        <p:nvSpPr>
          <p:cNvPr id="28" name="Rectangle 27"/>
          <p:cNvSpPr/>
          <p:nvPr/>
        </p:nvSpPr>
        <p:spPr>
          <a:xfrm rot="18818471">
            <a:off x="2787078" y="2238227"/>
            <a:ext cx="158353" cy="102919"/>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82"/>
          </a:p>
        </p:txBody>
      </p:sp>
      <p:sp>
        <p:nvSpPr>
          <p:cNvPr id="29" name="Rectangle 28"/>
          <p:cNvSpPr/>
          <p:nvPr/>
        </p:nvSpPr>
        <p:spPr>
          <a:xfrm rot="18818471">
            <a:off x="5170230" y="2176450"/>
            <a:ext cx="226516" cy="127845"/>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82"/>
          </a:p>
        </p:txBody>
      </p:sp>
      <p:sp>
        <p:nvSpPr>
          <p:cNvPr id="30" name="Rectangle 29"/>
          <p:cNvSpPr/>
          <p:nvPr/>
        </p:nvSpPr>
        <p:spPr>
          <a:xfrm rot="18818471">
            <a:off x="4788366" y="2238227"/>
            <a:ext cx="158353" cy="102919"/>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82"/>
          </a:p>
        </p:txBody>
      </p:sp>
      <p:sp>
        <p:nvSpPr>
          <p:cNvPr id="31" name="Rectangle 30"/>
          <p:cNvSpPr/>
          <p:nvPr/>
        </p:nvSpPr>
        <p:spPr>
          <a:xfrm rot="18858351">
            <a:off x="1748352" y="4969475"/>
            <a:ext cx="226516" cy="85372"/>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82"/>
          </a:p>
        </p:txBody>
      </p:sp>
      <p:sp>
        <p:nvSpPr>
          <p:cNvPr id="32" name="Rectangle 31"/>
          <p:cNvSpPr/>
          <p:nvPr/>
        </p:nvSpPr>
        <p:spPr>
          <a:xfrm rot="18858351">
            <a:off x="2254897" y="5541049"/>
            <a:ext cx="433263" cy="112871"/>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82"/>
          </a:p>
        </p:txBody>
      </p:sp>
      <p:sp>
        <p:nvSpPr>
          <p:cNvPr id="33" name="Rectangle 32"/>
          <p:cNvSpPr/>
          <p:nvPr/>
        </p:nvSpPr>
        <p:spPr>
          <a:xfrm rot="18858351">
            <a:off x="2527532" y="5761477"/>
            <a:ext cx="433263" cy="112871"/>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82"/>
          </a:p>
        </p:txBody>
      </p:sp>
      <p:sp>
        <p:nvSpPr>
          <p:cNvPr id="34" name="Rectangle 33"/>
          <p:cNvSpPr/>
          <p:nvPr/>
        </p:nvSpPr>
        <p:spPr>
          <a:xfrm rot="18858351">
            <a:off x="2759570" y="6016711"/>
            <a:ext cx="433263" cy="112871"/>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82"/>
          </a:p>
        </p:txBody>
      </p:sp>
      <p:sp>
        <p:nvSpPr>
          <p:cNvPr id="35" name="Rectangle 34"/>
          <p:cNvSpPr/>
          <p:nvPr/>
        </p:nvSpPr>
        <p:spPr>
          <a:xfrm rot="18858351">
            <a:off x="3801843" y="5027488"/>
            <a:ext cx="226516" cy="85372"/>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82"/>
          </a:p>
        </p:txBody>
      </p:sp>
      <p:sp>
        <p:nvSpPr>
          <p:cNvPr id="36" name="Rectangle 35"/>
          <p:cNvSpPr/>
          <p:nvPr/>
        </p:nvSpPr>
        <p:spPr>
          <a:xfrm rot="18858351">
            <a:off x="4259084" y="5541049"/>
            <a:ext cx="433263" cy="112871"/>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82"/>
          </a:p>
        </p:txBody>
      </p:sp>
      <p:sp>
        <p:nvSpPr>
          <p:cNvPr id="37" name="Rectangle 36"/>
          <p:cNvSpPr/>
          <p:nvPr/>
        </p:nvSpPr>
        <p:spPr>
          <a:xfrm rot="18858351">
            <a:off x="4491121" y="5772067"/>
            <a:ext cx="433263" cy="112871"/>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82"/>
          </a:p>
        </p:txBody>
      </p:sp>
      <p:sp>
        <p:nvSpPr>
          <p:cNvPr id="38" name="Rectangle 37"/>
          <p:cNvSpPr/>
          <p:nvPr/>
        </p:nvSpPr>
        <p:spPr>
          <a:xfrm rot="18858351">
            <a:off x="4743556" y="6025250"/>
            <a:ext cx="433263" cy="112871"/>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82"/>
          </a:p>
        </p:txBody>
      </p:sp>
      <p:sp>
        <p:nvSpPr>
          <p:cNvPr id="39" name="Rectangle 38"/>
          <p:cNvSpPr/>
          <p:nvPr/>
        </p:nvSpPr>
        <p:spPr>
          <a:xfrm>
            <a:off x="5653723" y="3290135"/>
            <a:ext cx="226516" cy="127845"/>
          </a:xfrm>
          <a:prstGeom prst="rect">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82"/>
          </a:p>
        </p:txBody>
      </p:sp>
      <p:sp>
        <p:nvSpPr>
          <p:cNvPr id="40" name="TextBox 39"/>
          <p:cNvSpPr txBox="1"/>
          <p:nvPr/>
        </p:nvSpPr>
        <p:spPr>
          <a:xfrm>
            <a:off x="5856882" y="3259167"/>
            <a:ext cx="1054948" cy="192485"/>
          </a:xfrm>
          <a:prstGeom prst="rect">
            <a:avLst/>
          </a:prstGeom>
          <a:noFill/>
        </p:spPr>
        <p:txBody>
          <a:bodyPr wrap="square" rtlCol="0">
            <a:spAutoFit/>
          </a:bodyPr>
          <a:lstStyle/>
          <a:p>
            <a:r>
              <a:rPr lang="en-US" sz="617">
                <a:latin typeface="Arial" charset="0"/>
                <a:ea typeface="Arial" charset="0"/>
                <a:cs typeface="Arial" charset="0"/>
              </a:rPr>
              <a:t>Pseudoknot annotation</a:t>
            </a:r>
            <a:endParaRPr lang="en-US" sz="617" dirty="0">
              <a:latin typeface="Arial" charset="0"/>
              <a:ea typeface="Arial" charset="0"/>
              <a:cs typeface="Arial" charset="0"/>
            </a:endParaRPr>
          </a:p>
        </p:txBody>
      </p:sp>
      <p:sp>
        <p:nvSpPr>
          <p:cNvPr id="41" name="TextBox 40"/>
          <p:cNvSpPr txBox="1"/>
          <p:nvPr/>
        </p:nvSpPr>
        <p:spPr>
          <a:xfrm>
            <a:off x="1960655" y="3501784"/>
            <a:ext cx="670851" cy="241182"/>
          </a:xfrm>
          <a:prstGeom prst="rect">
            <a:avLst/>
          </a:prstGeom>
          <a:noFill/>
        </p:spPr>
        <p:txBody>
          <a:bodyPr wrap="square" rtlCol="0">
            <a:spAutoFit/>
          </a:bodyPr>
          <a:lstStyle/>
          <a:p>
            <a:r>
              <a:rPr lang="en-US" sz="925" b="1" dirty="0">
                <a:solidFill>
                  <a:schemeClr val="accent3">
                    <a:lumMod val="75000"/>
                  </a:schemeClr>
                </a:solidFill>
                <a:latin typeface="Arial" charset="0"/>
                <a:ea typeface="Arial" charset="0"/>
                <a:cs typeface="Arial" charset="0"/>
              </a:rPr>
              <a:t>P</a:t>
            </a:r>
            <a:r>
              <a:rPr lang="en-US" sz="925" b="1" baseline="-25000" dirty="0">
                <a:solidFill>
                  <a:schemeClr val="accent3">
                    <a:lumMod val="75000"/>
                  </a:schemeClr>
                </a:solidFill>
                <a:latin typeface="Arial" charset="0"/>
                <a:ea typeface="Arial" charset="0"/>
                <a:cs typeface="Arial" charset="0"/>
              </a:rPr>
              <a:t>1</a:t>
            </a:r>
            <a:r>
              <a:rPr lang="en-US" sz="925" b="1" baseline="30000" dirty="0">
                <a:solidFill>
                  <a:schemeClr val="accent3">
                    <a:lumMod val="75000"/>
                  </a:schemeClr>
                </a:solidFill>
                <a:latin typeface="Arial" charset="0"/>
                <a:ea typeface="Arial" charset="0"/>
                <a:cs typeface="Arial" charset="0"/>
              </a:rPr>
              <a:t>A</a:t>
            </a:r>
            <a:endParaRPr lang="en-US" sz="925" b="1" dirty="0">
              <a:solidFill>
                <a:schemeClr val="accent3">
                  <a:lumMod val="75000"/>
                </a:schemeClr>
              </a:solidFill>
              <a:latin typeface="Arial" charset="0"/>
              <a:ea typeface="Arial" charset="0"/>
              <a:cs typeface="Arial" charset="0"/>
            </a:endParaRPr>
          </a:p>
        </p:txBody>
      </p:sp>
      <p:sp>
        <p:nvSpPr>
          <p:cNvPr id="42" name="TextBox 41"/>
          <p:cNvSpPr txBox="1"/>
          <p:nvPr/>
        </p:nvSpPr>
        <p:spPr>
          <a:xfrm>
            <a:off x="1551372" y="3023128"/>
            <a:ext cx="670851" cy="241182"/>
          </a:xfrm>
          <a:prstGeom prst="rect">
            <a:avLst/>
          </a:prstGeom>
          <a:noFill/>
        </p:spPr>
        <p:txBody>
          <a:bodyPr wrap="square" rtlCol="0">
            <a:spAutoFit/>
          </a:bodyPr>
          <a:lstStyle/>
          <a:p>
            <a:r>
              <a:rPr lang="en-US" sz="925" b="1" dirty="0">
                <a:solidFill>
                  <a:schemeClr val="accent3">
                    <a:lumMod val="75000"/>
                  </a:schemeClr>
                </a:solidFill>
                <a:latin typeface="Arial" charset="0"/>
                <a:ea typeface="Arial" charset="0"/>
                <a:cs typeface="Arial" charset="0"/>
              </a:rPr>
              <a:t>P</a:t>
            </a:r>
            <a:r>
              <a:rPr lang="en-US" sz="925" b="1" baseline="-25000" dirty="0">
                <a:solidFill>
                  <a:schemeClr val="accent3">
                    <a:lumMod val="75000"/>
                  </a:schemeClr>
                </a:solidFill>
                <a:latin typeface="Arial" charset="0"/>
                <a:ea typeface="Arial" charset="0"/>
                <a:cs typeface="Arial" charset="0"/>
              </a:rPr>
              <a:t>2</a:t>
            </a:r>
            <a:r>
              <a:rPr lang="en-US" sz="925" b="1" baseline="30000" dirty="0">
                <a:solidFill>
                  <a:schemeClr val="accent3">
                    <a:lumMod val="75000"/>
                  </a:schemeClr>
                </a:solidFill>
                <a:latin typeface="Arial" charset="0"/>
                <a:ea typeface="Arial" charset="0"/>
                <a:cs typeface="Arial" charset="0"/>
              </a:rPr>
              <a:t>A</a:t>
            </a:r>
            <a:endParaRPr lang="en-US" sz="925" b="1" dirty="0">
              <a:solidFill>
                <a:schemeClr val="accent3">
                  <a:lumMod val="75000"/>
                </a:schemeClr>
              </a:solidFill>
              <a:latin typeface="Arial" charset="0"/>
              <a:ea typeface="Arial" charset="0"/>
              <a:cs typeface="Arial" charset="0"/>
            </a:endParaRPr>
          </a:p>
        </p:txBody>
      </p:sp>
      <p:sp>
        <p:nvSpPr>
          <p:cNvPr id="43" name="TextBox 42"/>
          <p:cNvSpPr txBox="1"/>
          <p:nvPr/>
        </p:nvSpPr>
        <p:spPr>
          <a:xfrm>
            <a:off x="3085991" y="2379046"/>
            <a:ext cx="670851" cy="241182"/>
          </a:xfrm>
          <a:prstGeom prst="rect">
            <a:avLst/>
          </a:prstGeom>
          <a:noFill/>
        </p:spPr>
        <p:txBody>
          <a:bodyPr wrap="square" rtlCol="0">
            <a:spAutoFit/>
          </a:bodyPr>
          <a:lstStyle/>
          <a:p>
            <a:r>
              <a:rPr lang="en-US" sz="925" b="1" dirty="0">
                <a:solidFill>
                  <a:schemeClr val="accent3">
                    <a:lumMod val="75000"/>
                  </a:schemeClr>
                </a:solidFill>
                <a:latin typeface="Arial" charset="0"/>
                <a:ea typeface="Arial" charset="0"/>
                <a:cs typeface="Arial" charset="0"/>
              </a:rPr>
              <a:t>P</a:t>
            </a:r>
            <a:r>
              <a:rPr lang="en-US" sz="925" b="1" baseline="-25000" dirty="0">
                <a:solidFill>
                  <a:schemeClr val="accent3">
                    <a:lumMod val="75000"/>
                  </a:schemeClr>
                </a:solidFill>
                <a:latin typeface="Arial" charset="0"/>
                <a:ea typeface="Arial" charset="0"/>
                <a:cs typeface="Arial" charset="0"/>
              </a:rPr>
              <a:t>1</a:t>
            </a:r>
            <a:r>
              <a:rPr lang="en-US" sz="925" b="1" baseline="30000" dirty="0">
                <a:solidFill>
                  <a:schemeClr val="accent3">
                    <a:lumMod val="75000"/>
                  </a:schemeClr>
                </a:solidFill>
                <a:latin typeface="Arial" charset="0"/>
                <a:ea typeface="Arial" charset="0"/>
                <a:cs typeface="Arial" charset="0"/>
              </a:rPr>
              <a:t>A</a:t>
            </a:r>
            <a:endParaRPr lang="en-US" sz="925" b="1" dirty="0">
              <a:solidFill>
                <a:schemeClr val="accent3">
                  <a:lumMod val="75000"/>
                </a:schemeClr>
              </a:solidFill>
              <a:latin typeface="Arial" charset="0"/>
              <a:ea typeface="Arial" charset="0"/>
              <a:cs typeface="Arial" charset="0"/>
            </a:endParaRPr>
          </a:p>
        </p:txBody>
      </p:sp>
      <p:sp>
        <p:nvSpPr>
          <p:cNvPr id="44" name="TextBox 43"/>
          <p:cNvSpPr txBox="1"/>
          <p:nvPr/>
        </p:nvSpPr>
        <p:spPr>
          <a:xfrm>
            <a:off x="2646518" y="1980010"/>
            <a:ext cx="670851" cy="241182"/>
          </a:xfrm>
          <a:prstGeom prst="rect">
            <a:avLst/>
          </a:prstGeom>
          <a:noFill/>
        </p:spPr>
        <p:txBody>
          <a:bodyPr wrap="square" rtlCol="0">
            <a:spAutoFit/>
          </a:bodyPr>
          <a:lstStyle/>
          <a:p>
            <a:r>
              <a:rPr lang="en-US" sz="925" b="1" dirty="0">
                <a:solidFill>
                  <a:schemeClr val="accent3">
                    <a:lumMod val="75000"/>
                  </a:schemeClr>
                </a:solidFill>
                <a:latin typeface="Arial" charset="0"/>
                <a:ea typeface="Arial" charset="0"/>
                <a:cs typeface="Arial" charset="0"/>
              </a:rPr>
              <a:t>P</a:t>
            </a:r>
            <a:r>
              <a:rPr lang="en-US" sz="925" b="1" baseline="-25000" dirty="0">
                <a:solidFill>
                  <a:schemeClr val="accent3">
                    <a:lumMod val="75000"/>
                  </a:schemeClr>
                </a:solidFill>
                <a:latin typeface="Arial" charset="0"/>
                <a:ea typeface="Arial" charset="0"/>
                <a:cs typeface="Arial" charset="0"/>
              </a:rPr>
              <a:t>2</a:t>
            </a:r>
            <a:r>
              <a:rPr lang="en-US" sz="925" b="1" baseline="30000" dirty="0">
                <a:solidFill>
                  <a:schemeClr val="accent3">
                    <a:lumMod val="75000"/>
                  </a:schemeClr>
                </a:solidFill>
                <a:latin typeface="Arial" charset="0"/>
                <a:ea typeface="Arial" charset="0"/>
                <a:cs typeface="Arial" charset="0"/>
              </a:rPr>
              <a:t>A</a:t>
            </a:r>
            <a:endParaRPr lang="en-US" sz="925" b="1" dirty="0">
              <a:solidFill>
                <a:schemeClr val="accent3">
                  <a:lumMod val="75000"/>
                </a:schemeClr>
              </a:solidFill>
              <a:latin typeface="Arial" charset="0"/>
              <a:ea typeface="Arial" charset="0"/>
              <a:cs typeface="Arial" charset="0"/>
            </a:endParaRPr>
          </a:p>
        </p:txBody>
      </p:sp>
      <p:sp>
        <p:nvSpPr>
          <p:cNvPr id="45" name="TextBox 44"/>
          <p:cNvSpPr txBox="1"/>
          <p:nvPr/>
        </p:nvSpPr>
        <p:spPr>
          <a:xfrm>
            <a:off x="1756385" y="4664067"/>
            <a:ext cx="670851" cy="241182"/>
          </a:xfrm>
          <a:prstGeom prst="rect">
            <a:avLst/>
          </a:prstGeom>
          <a:noFill/>
        </p:spPr>
        <p:txBody>
          <a:bodyPr wrap="square" rtlCol="0">
            <a:spAutoFit/>
          </a:bodyPr>
          <a:lstStyle/>
          <a:p>
            <a:r>
              <a:rPr lang="en-US" sz="925" b="1">
                <a:solidFill>
                  <a:schemeClr val="accent3">
                    <a:lumMod val="75000"/>
                  </a:schemeClr>
                </a:solidFill>
                <a:latin typeface="Arial" charset="0"/>
                <a:ea typeface="Arial" charset="0"/>
                <a:cs typeface="Arial" charset="0"/>
              </a:rPr>
              <a:t>P</a:t>
            </a:r>
            <a:r>
              <a:rPr lang="en-US" sz="925" b="1" baseline="-25000">
                <a:solidFill>
                  <a:schemeClr val="accent3">
                    <a:lumMod val="75000"/>
                  </a:schemeClr>
                </a:solidFill>
                <a:latin typeface="Arial" charset="0"/>
                <a:ea typeface="Arial" charset="0"/>
                <a:cs typeface="Arial" charset="0"/>
              </a:rPr>
              <a:t>1</a:t>
            </a:r>
            <a:r>
              <a:rPr lang="en-US" sz="925" b="1" baseline="30000" dirty="0">
                <a:solidFill>
                  <a:schemeClr val="accent3">
                    <a:lumMod val="75000"/>
                  </a:schemeClr>
                </a:solidFill>
                <a:latin typeface="Arial" charset="0"/>
                <a:ea typeface="Arial" charset="0"/>
                <a:cs typeface="Arial" charset="0"/>
              </a:rPr>
              <a:t>B</a:t>
            </a:r>
            <a:endParaRPr lang="en-US" sz="925" b="1" dirty="0">
              <a:solidFill>
                <a:schemeClr val="accent3">
                  <a:lumMod val="75000"/>
                </a:schemeClr>
              </a:solidFill>
              <a:latin typeface="Arial" charset="0"/>
              <a:ea typeface="Arial" charset="0"/>
              <a:cs typeface="Arial" charset="0"/>
            </a:endParaRPr>
          </a:p>
        </p:txBody>
      </p:sp>
      <p:sp>
        <p:nvSpPr>
          <p:cNvPr id="46" name="TextBox 45"/>
          <p:cNvSpPr txBox="1"/>
          <p:nvPr/>
        </p:nvSpPr>
        <p:spPr>
          <a:xfrm>
            <a:off x="2392682" y="5165809"/>
            <a:ext cx="670851" cy="241182"/>
          </a:xfrm>
          <a:prstGeom prst="rect">
            <a:avLst/>
          </a:prstGeom>
          <a:noFill/>
        </p:spPr>
        <p:txBody>
          <a:bodyPr wrap="square" rtlCol="0">
            <a:spAutoFit/>
          </a:bodyPr>
          <a:lstStyle/>
          <a:p>
            <a:r>
              <a:rPr lang="en-US" sz="925" b="1" dirty="0">
                <a:solidFill>
                  <a:schemeClr val="accent3">
                    <a:lumMod val="75000"/>
                  </a:schemeClr>
                </a:solidFill>
                <a:latin typeface="Arial" charset="0"/>
                <a:ea typeface="Arial" charset="0"/>
                <a:cs typeface="Arial" charset="0"/>
              </a:rPr>
              <a:t>P</a:t>
            </a:r>
            <a:r>
              <a:rPr lang="en-US" sz="925" b="1" baseline="-25000" dirty="0">
                <a:solidFill>
                  <a:schemeClr val="accent3">
                    <a:lumMod val="75000"/>
                  </a:schemeClr>
                </a:solidFill>
                <a:latin typeface="Arial" charset="0"/>
                <a:ea typeface="Arial" charset="0"/>
                <a:cs typeface="Arial" charset="0"/>
              </a:rPr>
              <a:t>2</a:t>
            </a:r>
            <a:r>
              <a:rPr lang="en-US" sz="925" b="1" baseline="30000" dirty="0">
                <a:solidFill>
                  <a:schemeClr val="accent3">
                    <a:lumMod val="75000"/>
                  </a:schemeClr>
                </a:solidFill>
                <a:latin typeface="Arial" charset="0"/>
                <a:ea typeface="Arial" charset="0"/>
                <a:cs typeface="Arial" charset="0"/>
              </a:rPr>
              <a:t>B</a:t>
            </a:r>
            <a:endParaRPr lang="en-US" sz="925" b="1" dirty="0">
              <a:solidFill>
                <a:schemeClr val="accent3">
                  <a:lumMod val="75000"/>
                </a:schemeClr>
              </a:solidFill>
              <a:latin typeface="Arial" charset="0"/>
              <a:ea typeface="Arial" charset="0"/>
              <a:cs typeface="Arial" charset="0"/>
            </a:endParaRPr>
          </a:p>
        </p:txBody>
      </p:sp>
      <p:sp>
        <p:nvSpPr>
          <p:cNvPr id="47" name="TextBox 46"/>
          <p:cNvSpPr txBox="1"/>
          <p:nvPr/>
        </p:nvSpPr>
        <p:spPr>
          <a:xfrm>
            <a:off x="2746625" y="5415904"/>
            <a:ext cx="670851" cy="241182"/>
          </a:xfrm>
          <a:prstGeom prst="rect">
            <a:avLst/>
          </a:prstGeom>
          <a:noFill/>
        </p:spPr>
        <p:txBody>
          <a:bodyPr wrap="square" rtlCol="0">
            <a:spAutoFit/>
          </a:bodyPr>
          <a:lstStyle/>
          <a:p>
            <a:r>
              <a:rPr lang="en-US" sz="925" b="1" dirty="0">
                <a:solidFill>
                  <a:schemeClr val="accent3">
                    <a:lumMod val="75000"/>
                  </a:schemeClr>
                </a:solidFill>
                <a:latin typeface="Arial" charset="0"/>
                <a:ea typeface="Arial" charset="0"/>
                <a:cs typeface="Arial" charset="0"/>
              </a:rPr>
              <a:t>P</a:t>
            </a:r>
            <a:r>
              <a:rPr lang="en-US" sz="925" b="1" baseline="-25000" dirty="0">
                <a:solidFill>
                  <a:schemeClr val="accent3">
                    <a:lumMod val="75000"/>
                  </a:schemeClr>
                </a:solidFill>
                <a:latin typeface="Arial" charset="0"/>
                <a:ea typeface="Arial" charset="0"/>
                <a:cs typeface="Arial" charset="0"/>
              </a:rPr>
              <a:t>3</a:t>
            </a:r>
            <a:r>
              <a:rPr lang="en-US" sz="925" b="1" baseline="30000" dirty="0">
                <a:solidFill>
                  <a:schemeClr val="accent3">
                    <a:lumMod val="75000"/>
                  </a:schemeClr>
                </a:solidFill>
                <a:latin typeface="Arial" charset="0"/>
                <a:ea typeface="Arial" charset="0"/>
                <a:cs typeface="Arial" charset="0"/>
              </a:rPr>
              <a:t>B</a:t>
            </a:r>
            <a:endParaRPr lang="en-US" sz="925" b="1" dirty="0">
              <a:solidFill>
                <a:schemeClr val="accent3">
                  <a:lumMod val="75000"/>
                </a:schemeClr>
              </a:solidFill>
              <a:latin typeface="Arial" charset="0"/>
              <a:ea typeface="Arial" charset="0"/>
              <a:cs typeface="Arial" charset="0"/>
            </a:endParaRPr>
          </a:p>
        </p:txBody>
      </p:sp>
      <p:sp>
        <p:nvSpPr>
          <p:cNvPr id="48" name="TextBox 47"/>
          <p:cNvSpPr txBox="1"/>
          <p:nvPr/>
        </p:nvSpPr>
        <p:spPr>
          <a:xfrm>
            <a:off x="3063533" y="5723303"/>
            <a:ext cx="670851" cy="241182"/>
          </a:xfrm>
          <a:prstGeom prst="rect">
            <a:avLst/>
          </a:prstGeom>
          <a:noFill/>
        </p:spPr>
        <p:txBody>
          <a:bodyPr wrap="square" rtlCol="0">
            <a:spAutoFit/>
          </a:bodyPr>
          <a:lstStyle/>
          <a:p>
            <a:r>
              <a:rPr lang="en-US" sz="925" b="1" dirty="0">
                <a:solidFill>
                  <a:schemeClr val="accent3">
                    <a:lumMod val="75000"/>
                  </a:schemeClr>
                </a:solidFill>
                <a:latin typeface="Arial" charset="0"/>
                <a:ea typeface="Arial" charset="0"/>
                <a:cs typeface="Arial" charset="0"/>
              </a:rPr>
              <a:t>P</a:t>
            </a:r>
            <a:r>
              <a:rPr lang="en-US" sz="925" b="1" baseline="-25000" dirty="0">
                <a:solidFill>
                  <a:schemeClr val="accent3">
                    <a:lumMod val="75000"/>
                  </a:schemeClr>
                </a:solidFill>
                <a:latin typeface="Arial" charset="0"/>
                <a:ea typeface="Arial" charset="0"/>
                <a:cs typeface="Arial" charset="0"/>
              </a:rPr>
              <a:t>4</a:t>
            </a:r>
            <a:r>
              <a:rPr lang="en-US" sz="925" b="1" baseline="30000" dirty="0">
                <a:solidFill>
                  <a:schemeClr val="accent3">
                    <a:lumMod val="75000"/>
                  </a:schemeClr>
                </a:solidFill>
                <a:latin typeface="Arial" charset="0"/>
                <a:ea typeface="Arial" charset="0"/>
                <a:cs typeface="Arial" charset="0"/>
              </a:rPr>
              <a:t>B</a:t>
            </a:r>
            <a:endParaRPr lang="en-US" sz="925" b="1" dirty="0">
              <a:solidFill>
                <a:schemeClr val="accent3">
                  <a:lumMod val="75000"/>
                </a:schemeClr>
              </a:solidFill>
              <a:latin typeface="Arial" charset="0"/>
              <a:ea typeface="Arial" charset="0"/>
              <a:cs typeface="Arial" charset="0"/>
            </a:endParaRPr>
          </a:p>
        </p:txBody>
      </p:sp>
    </p:spTree>
    <p:extLst>
      <p:ext uri="{BB962C8B-B14F-4D97-AF65-F5344CB8AC3E}">
        <p14:creationId xmlns:p14="http://schemas.microsoft.com/office/powerpoint/2010/main" val="5764615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832058" y="6923596"/>
            <a:ext cx="6108284" cy="273604"/>
          </a:xfrm>
          <a:prstGeom prst="rect">
            <a:avLst/>
          </a:prstGeom>
          <a:noFill/>
        </p:spPr>
        <p:txBody>
          <a:bodyPr wrap="square" rtlCol="0">
            <a:spAutoFit/>
          </a:bodyPr>
          <a:lstStyle/>
          <a:p>
            <a:r>
              <a:rPr lang="en-US" sz="1130" b="1" dirty="0">
                <a:latin typeface="Arial" charset="0"/>
                <a:ea typeface="Arial" charset="0"/>
                <a:cs typeface="Arial" charset="0"/>
              </a:rPr>
              <a:t>Figure 7: (continued on next page)</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395" y="4418946"/>
            <a:ext cx="4285196" cy="2142598"/>
          </a:xfrm>
          <a:prstGeom prst="rect">
            <a:avLst/>
          </a:prstGeom>
        </p:spPr>
      </p:pic>
      <p:sp>
        <p:nvSpPr>
          <p:cNvPr id="17" name="TextBox 16"/>
          <p:cNvSpPr txBox="1"/>
          <p:nvPr/>
        </p:nvSpPr>
        <p:spPr>
          <a:xfrm>
            <a:off x="1212118" y="1297837"/>
            <a:ext cx="2900665" cy="354920"/>
          </a:xfrm>
          <a:prstGeom prst="rect">
            <a:avLst/>
          </a:prstGeom>
          <a:noFill/>
        </p:spPr>
        <p:txBody>
          <a:bodyPr wrap="square" rtlCol="0">
            <a:spAutoFit/>
          </a:bodyPr>
          <a:lstStyle/>
          <a:p>
            <a:r>
              <a:rPr lang="en-US" sz="1644" b="1" dirty="0"/>
              <a:t>A - </a:t>
            </a:r>
            <a:r>
              <a:rPr lang="en-US" sz="1079" dirty="0" err="1">
                <a:latin typeface="Arial" charset="0"/>
                <a:ea typeface="Arial" charset="0"/>
                <a:cs typeface="Arial" charset="0"/>
              </a:rPr>
              <a:t>tRNA</a:t>
            </a:r>
            <a:r>
              <a:rPr lang="en-US" sz="1079" dirty="0">
                <a:latin typeface="Arial" charset="0"/>
                <a:ea typeface="Arial" charset="0"/>
                <a:cs typeface="Arial" charset="0"/>
              </a:rPr>
              <a:t> (RF00005)</a:t>
            </a:r>
            <a:endParaRPr lang="en-US" sz="1028" dirty="0">
              <a:latin typeface="Arial" charset="0"/>
              <a:ea typeface="Arial" charset="0"/>
              <a:cs typeface="Arial" charset="0"/>
            </a:endParaRPr>
          </a:p>
        </p:txBody>
      </p:sp>
      <p:sp>
        <p:nvSpPr>
          <p:cNvPr id="18" name="TextBox 17"/>
          <p:cNvSpPr txBox="1"/>
          <p:nvPr/>
        </p:nvSpPr>
        <p:spPr>
          <a:xfrm>
            <a:off x="1212118" y="4029368"/>
            <a:ext cx="2734425" cy="354920"/>
          </a:xfrm>
          <a:prstGeom prst="rect">
            <a:avLst/>
          </a:prstGeom>
          <a:noFill/>
        </p:spPr>
        <p:txBody>
          <a:bodyPr wrap="square" rtlCol="0">
            <a:spAutoFit/>
          </a:bodyPr>
          <a:lstStyle/>
          <a:p>
            <a:r>
              <a:rPr lang="en-US" sz="1644" b="1" dirty="0"/>
              <a:t>B - </a:t>
            </a:r>
            <a:r>
              <a:rPr lang="en-US" sz="1079" dirty="0">
                <a:latin typeface="Arial" charset="0"/>
                <a:ea typeface="Arial" charset="0"/>
                <a:cs typeface="Arial" charset="0"/>
              </a:rPr>
              <a:t>Glycine Riboswitch (RF00504)</a:t>
            </a:r>
            <a:endParaRPr lang="en-US" sz="1028" dirty="0">
              <a:latin typeface="Arial" charset="0"/>
              <a:ea typeface="Arial" charset="0"/>
              <a:cs typeface="Arial" charset="0"/>
            </a:endParaRPr>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2117" y="1719567"/>
            <a:ext cx="4285196" cy="2142598"/>
          </a:xfrm>
          <a:prstGeom prst="rect">
            <a:avLst/>
          </a:prstGeom>
        </p:spPr>
      </p:pic>
      <p:grpSp>
        <p:nvGrpSpPr>
          <p:cNvPr id="30" name="Group 29"/>
          <p:cNvGrpSpPr/>
          <p:nvPr/>
        </p:nvGrpSpPr>
        <p:grpSpPr>
          <a:xfrm>
            <a:off x="5699337" y="5021136"/>
            <a:ext cx="948530" cy="515571"/>
            <a:chOff x="4632727" y="3008978"/>
            <a:chExt cx="922957" cy="501672"/>
          </a:xfrm>
        </p:grpSpPr>
        <p:sp>
          <p:nvSpPr>
            <p:cNvPr id="21" name="Rounded Rectangle 20"/>
            <p:cNvSpPr/>
            <p:nvPr/>
          </p:nvSpPr>
          <p:spPr>
            <a:xfrm>
              <a:off x="4632727" y="3024867"/>
              <a:ext cx="862884" cy="455609"/>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974" tIns="46987" rIns="93974" bIns="46987" numCol="1" spcCol="0" rtlCol="0" fromWordArt="0" anchor="ctr" anchorCtr="0" forceAA="0" compatLnSpc="1">
              <a:prstTxWarp prst="textNoShape">
                <a:avLst/>
              </a:prstTxWarp>
              <a:noAutofit/>
            </a:bodyPr>
            <a:lstStyle/>
            <a:p>
              <a:pPr algn="ctr"/>
              <a:endParaRPr lang="en-US" sz="2382"/>
            </a:p>
          </p:txBody>
        </p:sp>
        <p:sp>
          <p:nvSpPr>
            <p:cNvPr id="22" name="Oval 21"/>
            <p:cNvSpPr/>
            <p:nvPr/>
          </p:nvSpPr>
          <p:spPr>
            <a:xfrm>
              <a:off x="4694582" y="3067050"/>
              <a:ext cx="67918" cy="68523"/>
            </a:xfrm>
            <a:prstGeom prst="ellipse">
              <a:avLst/>
            </a:prstGeom>
            <a:solidFill>
              <a:srgbClr val="1F77B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974" tIns="46987" rIns="93974" bIns="46987" numCol="1" spcCol="0" rtlCol="0" fromWordArt="0" anchor="ctr" anchorCtr="0" forceAA="0" compatLnSpc="1">
              <a:prstTxWarp prst="textNoShape">
                <a:avLst/>
              </a:prstTxWarp>
              <a:noAutofit/>
            </a:bodyPr>
            <a:lstStyle/>
            <a:p>
              <a:pPr algn="ctr"/>
              <a:endParaRPr lang="en-US" sz="2382"/>
            </a:p>
          </p:txBody>
        </p:sp>
        <p:sp>
          <p:nvSpPr>
            <p:cNvPr id="23" name="Oval 22"/>
            <p:cNvSpPr/>
            <p:nvPr/>
          </p:nvSpPr>
          <p:spPr>
            <a:xfrm>
              <a:off x="4694582" y="3181213"/>
              <a:ext cx="67918" cy="68523"/>
            </a:xfrm>
            <a:prstGeom prst="ellipse">
              <a:avLst/>
            </a:prstGeom>
            <a:solidFill>
              <a:srgbClr val="CA181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974" tIns="46987" rIns="93974" bIns="46987" numCol="1" spcCol="0" rtlCol="0" fromWordArt="0" anchor="ctr" anchorCtr="0" forceAA="0" compatLnSpc="1">
              <a:prstTxWarp prst="textNoShape">
                <a:avLst/>
              </a:prstTxWarp>
              <a:noAutofit/>
            </a:bodyPr>
            <a:lstStyle/>
            <a:p>
              <a:pPr algn="ctr"/>
              <a:endParaRPr lang="en-US" sz="2382"/>
            </a:p>
          </p:txBody>
        </p:sp>
        <p:sp>
          <p:nvSpPr>
            <p:cNvPr id="24" name="5-Point Star 23"/>
            <p:cNvSpPr/>
            <p:nvPr/>
          </p:nvSpPr>
          <p:spPr>
            <a:xfrm>
              <a:off x="4681882" y="3277069"/>
              <a:ext cx="91440" cy="91440"/>
            </a:xfrm>
            <a:prstGeom prst="star5">
              <a:avLst/>
            </a:prstGeom>
            <a:solidFill>
              <a:srgbClr val="BF0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974" tIns="46987" rIns="93974" bIns="46987" numCol="1" spcCol="0" rtlCol="0" fromWordArt="0" anchor="ctr" anchorCtr="0" forceAA="0" compatLnSpc="1">
              <a:prstTxWarp prst="textNoShape">
                <a:avLst/>
              </a:prstTxWarp>
              <a:noAutofit/>
            </a:bodyPr>
            <a:lstStyle/>
            <a:p>
              <a:pPr algn="ctr"/>
              <a:endParaRPr lang="en-US" sz="2382"/>
            </a:p>
          </p:txBody>
        </p:sp>
        <p:sp>
          <p:nvSpPr>
            <p:cNvPr id="25" name="TextBox 24"/>
            <p:cNvSpPr txBox="1"/>
            <p:nvPr/>
          </p:nvSpPr>
          <p:spPr>
            <a:xfrm>
              <a:off x="4724400" y="3008978"/>
              <a:ext cx="587375" cy="187295"/>
            </a:xfrm>
            <a:prstGeom prst="rect">
              <a:avLst/>
            </a:prstGeom>
            <a:noFill/>
          </p:spPr>
          <p:txBody>
            <a:bodyPr wrap="square" rtlCol="0">
              <a:spAutoFit/>
            </a:bodyPr>
            <a:lstStyle/>
            <a:p>
              <a:r>
                <a:rPr lang="en-US" sz="617">
                  <a:latin typeface="Arial" charset="0"/>
                  <a:ea typeface="Arial" charset="0"/>
                  <a:cs typeface="Arial" charset="0"/>
                </a:rPr>
                <a:t>SoM</a:t>
              </a:r>
              <a:endParaRPr lang="en-US" sz="719" dirty="0">
                <a:latin typeface="Arial" charset="0"/>
                <a:ea typeface="Arial" charset="0"/>
                <a:cs typeface="Arial" charset="0"/>
              </a:endParaRPr>
            </a:p>
          </p:txBody>
        </p:sp>
        <p:sp>
          <p:nvSpPr>
            <p:cNvPr id="26" name="TextBox 25"/>
            <p:cNvSpPr txBox="1"/>
            <p:nvPr/>
          </p:nvSpPr>
          <p:spPr>
            <a:xfrm>
              <a:off x="4724400" y="3117803"/>
              <a:ext cx="827126" cy="187295"/>
            </a:xfrm>
            <a:prstGeom prst="rect">
              <a:avLst/>
            </a:prstGeom>
            <a:noFill/>
          </p:spPr>
          <p:txBody>
            <a:bodyPr wrap="square" rtlCol="0">
              <a:spAutoFit/>
            </a:bodyPr>
            <a:lstStyle/>
            <a:p>
              <a:r>
                <a:rPr lang="en-US" sz="617">
                  <a:latin typeface="Arial" charset="0"/>
                  <a:ea typeface="Arial" charset="0"/>
                  <a:cs typeface="Arial" charset="0"/>
                </a:rPr>
                <a:t>R-scape scores</a:t>
              </a:r>
              <a:endParaRPr lang="en-US" sz="719" dirty="0">
                <a:latin typeface="Arial" charset="0"/>
                <a:ea typeface="Arial" charset="0"/>
                <a:cs typeface="Arial" charset="0"/>
              </a:endParaRPr>
            </a:p>
          </p:txBody>
        </p:sp>
        <p:sp>
          <p:nvSpPr>
            <p:cNvPr id="27" name="TextBox 26"/>
            <p:cNvSpPr txBox="1"/>
            <p:nvPr/>
          </p:nvSpPr>
          <p:spPr>
            <a:xfrm>
              <a:off x="4728558" y="3228392"/>
              <a:ext cx="827126" cy="282258"/>
            </a:xfrm>
            <a:prstGeom prst="rect">
              <a:avLst/>
            </a:prstGeom>
            <a:noFill/>
          </p:spPr>
          <p:txBody>
            <a:bodyPr wrap="square" rtlCol="0">
              <a:spAutoFit/>
            </a:bodyPr>
            <a:lstStyle/>
            <a:p>
              <a:r>
                <a:rPr lang="en-US" sz="617" dirty="0">
                  <a:latin typeface="Arial" charset="0"/>
                  <a:ea typeface="Arial" charset="0"/>
                  <a:cs typeface="Arial" charset="0"/>
                </a:rPr>
                <a:t>WC not found by R-scape</a:t>
              </a:r>
              <a:endParaRPr lang="en-US" sz="719" dirty="0">
                <a:latin typeface="Arial" charset="0"/>
                <a:ea typeface="Arial" charset="0"/>
                <a:cs typeface="Arial" charset="0"/>
              </a:endParaRPr>
            </a:p>
          </p:txBody>
        </p:sp>
      </p:grpSp>
      <p:grpSp>
        <p:nvGrpSpPr>
          <p:cNvPr id="38" name="Group 37"/>
          <p:cNvGrpSpPr/>
          <p:nvPr/>
        </p:nvGrpSpPr>
        <p:grpSpPr>
          <a:xfrm>
            <a:off x="5432729" y="3735629"/>
            <a:ext cx="1588239" cy="1100816"/>
            <a:chOff x="4484685" y="1658546"/>
            <a:chExt cx="1545419" cy="1071138"/>
          </a:xfrm>
        </p:grpSpPr>
        <p:pic>
          <p:nvPicPr>
            <p:cNvPr id="31" name="Picture 30"/>
            <p:cNvPicPr>
              <a:picLocks noChangeAspect="1"/>
            </p:cNvPicPr>
            <p:nvPr/>
          </p:nvPicPr>
          <p:blipFill rotWithShape="1">
            <a:blip r:embed="rId5">
              <a:extLst>
                <a:ext uri="{28A0092B-C50C-407E-A947-70E740481C1C}">
                  <a14:useLocalDpi xmlns:a14="http://schemas.microsoft.com/office/drawing/2010/main" val="0"/>
                </a:ext>
              </a:extLst>
            </a:blip>
            <a:srcRect l="84973" t="2952" r="9230" b="3668"/>
            <a:stretch/>
          </p:blipFill>
          <p:spPr>
            <a:xfrm>
              <a:off x="4744105" y="1834271"/>
              <a:ext cx="142709" cy="730931"/>
            </a:xfrm>
            <a:prstGeom prst="rect">
              <a:avLst/>
            </a:prstGeom>
          </p:spPr>
        </p:pic>
        <p:sp>
          <p:nvSpPr>
            <p:cNvPr id="32" name="TextBox 31"/>
            <p:cNvSpPr txBox="1"/>
            <p:nvPr/>
          </p:nvSpPr>
          <p:spPr>
            <a:xfrm>
              <a:off x="4487566" y="1658546"/>
              <a:ext cx="798495" cy="187295"/>
            </a:xfrm>
            <a:prstGeom prst="rect">
              <a:avLst/>
            </a:prstGeom>
            <a:noFill/>
          </p:spPr>
          <p:txBody>
            <a:bodyPr wrap="square" rtlCol="0">
              <a:spAutoFit/>
            </a:bodyPr>
            <a:lstStyle/>
            <a:p>
              <a:r>
                <a:rPr lang="en-US" sz="617" dirty="0">
                  <a:latin typeface="Arial" charset="0"/>
                  <a:ea typeface="Arial" charset="0"/>
                  <a:cs typeface="Arial" charset="0"/>
                </a:rPr>
                <a:t>High </a:t>
              </a:r>
              <a:r>
                <a:rPr lang="en-US" sz="617" dirty="0" err="1">
                  <a:latin typeface="Arial" charset="0"/>
                  <a:ea typeface="Arial" charset="0"/>
                  <a:cs typeface="Arial" charset="0"/>
                </a:rPr>
                <a:t>SoM</a:t>
              </a:r>
              <a:r>
                <a:rPr lang="en-US" sz="617" dirty="0">
                  <a:latin typeface="Arial" charset="0"/>
                  <a:ea typeface="Arial" charset="0"/>
                  <a:cs typeface="Arial" charset="0"/>
                </a:rPr>
                <a:t> score</a:t>
              </a:r>
            </a:p>
          </p:txBody>
        </p:sp>
        <p:sp>
          <p:nvSpPr>
            <p:cNvPr id="33" name="TextBox 32"/>
            <p:cNvSpPr txBox="1"/>
            <p:nvPr/>
          </p:nvSpPr>
          <p:spPr>
            <a:xfrm>
              <a:off x="4484685" y="2542389"/>
              <a:ext cx="798495" cy="187295"/>
            </a:xfrm>
            <a:prstGeom prst="rect">
              <a:avLst/>
            </a:prstGeom>
            <a:noFill/>
          </p:spPr>
          <p:txBody>
            <a:bodyPr wrap="square" rtlCol="0">
              <a:spAutoFit/>
            </a:bodyPr>
            <a:lstStyle/>
            <a:p>
              <a:r>
                <a:rPr lang="en-US" sz="617" dirty="0">
                  <a:latin typeface="Arial" charset="0"/>
                  <a:ea typeface="Arial" charset="0"/>
                  <a:cs typeface="Arial" charset="0"/>
                </a:rPr>
                <a:t>Low </a:t>
              </a:r>
              <a:r>
                <a:rPr lang="en-US" sz="617" dirty="0" err="1">
                  <a:latin typeface="Arial" charset="0"/>
                  <a:ea typeface="Arial" charset="0"/>
                  <a:cs typeface="Arial" charset="0"/>
                </a:rPr>
                <a:t>SoM</a:t>
              </a:r>
              <a:r>
                <a:rPr lang="en-US" sz="617" dirty="0">
                  <a:latin typeface="Arial" charset="0"/>
                  <a:ea typeface="Arial" charset="0"/>
                  <a:cs typeface="Arial" charset="0"/>
                </a:rPr>
                <a:t> score</a:t>
              </a:r>
            </a:p>
          </p:txBody>
        </p:sp>
        <p:pic>
          <p:nvPicPr>
            <p:cNvPr id="35" name="Picture 34"/>
            <p:cNvPicPr>
              <a:picLocks noChangeAspect="1"/>
            </p:cNvPicPr>
            <p:nvPr/>
          </p:nvPicPr>
          <p:blipFill rotWithShape="1">
            <a:blip r:embed="rId6">
              <a:extLst>
                <a:ext uri="{28A0092B-C50C-407E-A947-70E740481C1C}">
                  <a14:useLocalDpi xmlns:a14="http://schemas.microsoft.com/office/drawing/2010/main" val="0"/>
                </a:ext>
              </a:extLst>
            </a:blip>
            <a:srcRect l="83307" t="3748" r="12616"/>
            <a:stretch/>
          </p:blipFill>
          <p:spPr>
            <a:xfrm>
              <a:off x="5524035" y="1846627"/>
              <a:ext cx="131093" cy="781518"/>
            </a:xfrm>
            <a:prstGeom prst="rect">
              <a:avLst/>
            </a:prstGeom>
          </p:spPr>
        </p:pic>
        <p:sp>
          <p:nvSpPr>
            <p:cNvPr id="36" name="TextBox 35"/>
            <p:cNvSpPr txBox="1"/>
            <p:nvPr/>
          </p:nvSpPr>
          <p:spPr>
            <a:xfrm>
              <a:off x="5146676" y="1662388"/>
              <a:ext cx="883428" cy="187295"/>
            </a:xfrm>
            <a:prstGeom prst="rect">
              <a:avLst/>
            </a:prstGeom>
            <a:noFill/>
          </p:spPr>
          <p:txBody>
            <a:bodyPr wrap="square" rtlCol="0">
              <a:spAutoFit/>
            </a:bodyPr>
            <a:lstStyle/>
            <a:p>
              <a:r>
                <a:rPr lang="en-US" sz="617">
                  <a:latin typeface="Arial" charset="0"/>
                  <a:ea typeface="Arial" charset="0"/>
                  <a:cs typeface="Arial" charset="0"/>
                </a:rPr>
                <a:t>High R-scape score</a:t>
              </a:r>
              <a:endParaRPr lang="en-US" sz="617" dirty="0">
                <a:latin typeface="Arial" charset="0"/>
                <a:ea typeface="Arial" charset="0"/>
                <a:cs typeface="Arial" charset="0"/>
              </a:endParaRPr>
            </a:p>
          </p:txBody>
        </p:sp>
        <p:sp>
          <p:nvSpPr>
            <p:cNvPr id="37" name="TextBox 36"/>
            <p:cNvSpPr txBox="1"/>
            <p:nvPr/>
          </p:nvSpPr>
          <p:spPr>
            <a:xfrm>
              <a:off x="5146676" y="2536415"/>
              <a:ext cx="883428" cy="187295"/>
            </a:xfrm>
            <a:prstGeom prst="rect">
              <a:avLst/>
            </a:prstGeom>
            <a:noFill/>
          </p:spPr>
          <p:txBody>
            <a:bodyPr wrap="square" rtlCol="0">
              <a:spAutoFit/>
            </a:bodyPr>
            <a:lstStyle/>
            <a:p>
              <a:r>
                <a:rPr lang="en-US" sz="617" dirty="0">
                  <a:latin typeface="Arial" charset="0"/>
                  <a:ea typeface="Arial" charset="0"/>
                  <a:cs typeface="Arial" charset="0"/>
                </a:rPr>
                <a:t>Low R-scape score</a:t>
              </a:r>
            </a:p>
          </p:txBody>
        </p:sp>
      </p:grpSp>
      <p:grpSp>
        <p:nvGrpSpPr>
          <p:cNvPr id="51" name="Group 50"/>
          <p:cNvGrpSpPr/>
          <p:nvPr/>
        </p:nvGrpSpPr>
        <p:grpSpPr>
          <a:xfrm>
            <a:off x="5710551" y="3192463"/>
            <a:ext cx="1016042" cy="304325"/>
            <a:chOff x="4746429" y="2298070"/>
            <a:chExt cx="988649" cy="296121"/>
          </a:xfrm>
        </p:grpSpPr>
        <p:sp>
          <p:nvSpPr>
            <p:cNvPr id="40" name="Rounded Rectangle 39"/>
            <p:cNvSpPr/>
            <p:nvPr/>
          </p:nvSpPr>
          <p:spPr>
            <a:xfrm>
              <a:off x="4746429" y="2313959"/>
              <a:ext cx="862884" cy="261713"/>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974" tIns="46987" rIns="93974" bIns="46987" numCol="1" spcCol="0" rtlCol="0" fromWordArt="0" anchor="ctr" anchorCtr="0" forceAA="0" compatLnSpc="1">
              <a:prstTxWarp prst="textNoShape">
                <a:avLst/>
              </a:prstTxWarp>
              <a:noAutofit/>
            </a:bodyPr>
            <a:lstStyle/>
            <a:p>
              <a:pPr algn="ctr"/>
              <a:endParaRPr lang="en-US" sz="2382"/>
            </a:p>
          </p:txBody>
        </p:sp>
        <p:sp>
          <p:nvSpPr>
            <p:cNvPr id="44" name="TextBox 43"/>
            <p:cNvSpPr txBox="1"/>
            <p:nvPr/>
          </p:nvSpPr>
          <p:spPr>
            <a:xfrm>
              <a:off x="4907952" y="2298070"/>
              <a:ext cx="587375" cy="187296"/>
            </a:xfrm>
            <a:prstGeom prst="rect">
              <a:avLst/>
            </a:prstGeom>
            <a:noFill/>
          </p:spPr>
          <p:txBody>
            <a:bodyPr wrap="square" rtlCol="0">
              <a:spAutoFit/>
            </a:bodyPr>
            <a:lstStyle/>
            <a:p>
              <a:r>
                <a:rPr lang="en-US" sz="617" dirty="0" err="1">
                  <a:latin typeface="Arial" charset="0"/>
                  <a:ea typeface="Arial" charset="0"/>
                  <a:cs typeface="Arial" charset="0"/>
                </a:rPr>
                <a:t>SoM</a:t>
              </a:r>
              <a:r>
                <a:rPr lang="en-US" sz="617" dirty="0">
                  <a:latin typeface="Arial" charset="0"/>
                  <a:ea typeface="Arial" charset="0"/>
                  <a:cs typeface="Arial" charset="0"/>
                </a:rPr>
                <a:t> TPR</a:t>
              </a:r>
              <a:endParaRPr lang="en-US" sz="719" dirty="0">
                <a:latin typeface="Arial" charset="0"/>
                <a:ea typeface="Arial" charset="0"/>
                <a:cs typeface="Arial" charset="0"/>
              </a:endParaRPr>
            </a:p>
          </p:txBody>
        </p:sp>
        <p:sp>
          <p:nvSpPr>
            <p:cNvPr id="45" name="TextBox 44"/>
            <p:cNvSpPr txBox="1"/>
            <p:nvPr/>
          </p:nvSpPr>
          <p:spPr>
            <a:xfrm>
              <a:off x="4907952" y="2406895"/>
              <a:ext cx="827126" cy="187296"/>
            </a:xfrm>
            <a:prstGeom prst="rect">
              <a:avLst/>
            </a:prstGeom>
            <a:noFill/>
          </p:spPr>
          <p:txBody>
            <a:bodyPr wrap="square" rtlCol="0">
              <a:spAutoFit/>
            </a:bodyPr>
            <a:lstStyle/>
            <a:p>
              <a:r>
                <a:rPr lang="en-US" sz="617" dirty="0">
                  <a:latin typeface="Arial" charset="0"/>
                  <a:ea typeface="Arial" charset="0"/>
                  <a:cs typeface="Arial" charset="0"/>
                </a:rPr>
                <a:t>R-scape TPR</a:t>
              </a:r>
              <a:endParaRPr lang="en-US" sz="719" dirty="0">
                <a:latin typeface="Arial" charset="0"/>
                <a:ea typeface="Arial" charset="0"/>
                <a:cs typeface="Arial" charset="0"/>
              </a:endParaRPr>
            </a:p>
          </p:txBody>
        </p:sp>
        <p:cxnSp>
          <p:nvCxnSpPr>
            <p:cNvPr id="48" name="Straight Connector 47"/>
            <p:cNvCxnSpPr/>
            <p:nvPr/>
          </p:nvCxnSpPr>
          <p:spPr>
            <a:xfrm>
              <a:off x="4798759" y="2390648"/>
              <a:ext cx="129449" cy="0"/>
            </a:xfrm>
            <a:prstGeom prst="line">
              <a:avLst/>
            </a:prstGeom>
            <a:ln w="19050">
              <a:solidFill>
                <a:srgbClr val="1F77B4"/>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797880" y="2499228"/>
              <a:ext cx="129449" cy="0"/>
            </a:xfrm>
            <a:prstGeom prst="line">
              <a:avLst/>
            </a:prstGeom>
            <a:ln w="19050">
              <a:solidFill>
                <a:srgbClr val="CA181C"/>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259531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2117" y="1719567"/>
            <a:ext cx="4285196" cy="214259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2117" y="4418946"/>
            <a:ext cx="4285196" cy="2142598"/>
          </a:xfrm>
          <a:prstGeom prst="rect">
            <a:avLst/>
          </a:prstGeom>
        </p:spPr>
      </p:pic>
      <p:sp>
        <p:nvSpPr>
          <p:cNvPr id="10" name="TextBox 9"/>
          <p:cNvSpPr txBox="1"/>
          <p:nvPr/>
        </p:nvSpPr>
        <p:spPr>
          <a:xfrm>
            <a:off x="832058" y="6923596"/>
            <a:ext cx="6108284" cy="1882012"/>
          </a:xfrm>
          <a:prstGeom prst="rect">
            <a:avLst/>
          </a:prstGeom>
          <a:noFill/>
        </p:spPr>
        <p:txBody>
          <a:bodyPr wrap="square" rtlCol="0">
            <a:spAutoFit/>
          </a:bodyPr>
          <a:lstStyle/>
          <a:p>
            <a:pPr algn="just"/>
            <a:r>
              <a:rPr lang="en-US" sz="1130" b="1" dirty="0">
                <a:latin typeface="Arial" charset="0"/>
                <a:ea typeface="Arial" charset="0"/>
                <a:cs typeface="Arial" charset="0"/>
              </a:rPr>
              <a:t>Figure 7: </a:t>
            </a:r>
            <a:r>
              <a:rPr lang="en-US" sz="1130" dirty="0">
                <a:latin typeface="Arial" charset="0"/>
                <a:ea typeface="Arial" charset="0"/>
                <a:cs typeface="Arial" charset="0"/>
              </a:rPr>
              <a:t>(Left) Graphs showing the ranked TPR the top contacts predicted and (right) </a:t>
            </a:r>
            <a:r>
              <a:rPr lang="en-US" sz="1130" dirty="0" err="1">
                <a:latin typeface="Arial" charset="0"/>
                <a:ea typeface="Arial" charset="0"/>
                <a:cs typeface="Arial" charset="0"/>
              </a:rPr>
              <a:t>SoM</a:t>
            </a:r>
            <a:r>
              <a:rPr lang="en-US" sz="1130" dirty="0">
                <a:latin typeface="Arial" charset="0"/>
                <a:ea typeface="Arial" charset="0"/>
                <a:cs typeface="Arial" charset="0"/>
              </a:rPr>
              <a:t> scores (blue) compared to R-scape scores (red) with WC annotated base pairs that R-scape does not find also plotted (purple stars). Results are plotted for (A) </a:t>
            </a:r>
            <a:r>
              <a:rPr lang="en-US" sz="1130" dirty="0" err="1">
                <a:latin typeface="Arial" charset="0"/>
                <a:ea typeface="Arial" charset="0"/>
                <a:cs typeface="Arial" charset="0"/>
              </a:rPr>
              <a:t>tRNA</a:t>
            </a:r>
            <a:r>
              <a:rPr lang="en-US" sz="1130" dirty="0">
                <a:latin typeface="Arial" charset="0"/>
                <a:ea typeface="Arial" charset="0"/>
                <a:cs typeface="Arial" charset="0"/>
              </a:rPr>
              <a:t> </a:t>
            </a:r>
            <a:r>
              <a:rPr lang="mr-IN" sz="1130" dirty="0">
                <a:latin typeface="Arial" charset="0"/>
                <a:ea typeface="Arial" charset="0"/>
                <a:cs typeface="Arial" charset="0"/>
              </a:rPr>
              <a:t>–</a:t>
            </a:r>
            <a:r>
              <a:rPr lang="en-US" sz="1130" dirty="0">
                <a:latin typeface="Arial" charset="0"/>
                <a:ea typeface="Arial" charset="0"/>
                <a:cs typeface="Arial" charset="0"/>
              </a:rPr>
              <a:t> RF00005, (B) Glycine Riboswitch - RF00504, </a:t>
            </a:r>
            <a:r>
              <a:rPr lang="de-DE" sz="1130" dirty="0">
                <a:latin typeface="Arial" charset="0"/>
                <a:ea typeface="Arial" charset="0"/>
                <a:cs typeface="Arial" charset="0"/>
              </a:rPr>
              <a:t>(C) </a:t>
            </a:r>
            <a:r>
              <a:rPr lang="de-DE" sz="1130" dirty="0" err="1">
                <a:latin typeface="Arial" charset="0"/>
                <a:ea typeface="Arial" charset="0"/>
                <a:cs typeface="Arial" charset="0"/>
              </a:rPr>
              <a:t>Bacterial</a:t>
            </a:r>
            <a:r>
              <a:rPr lang="de-DE" sz="1130" dirty="0">
                <a:latin typeface="Arial" charset="0"/>
                <a:ea typeface="Arial" charset="0"/>
                <a:cs typeface="Arial" charset="0"/>
              </a:rPr>
              <a:t> </a:t>
            </a:r>
            <a:r>
              <a:rPr lang="de-DE" sz="1130" dirty="0" err="1">
                <a:latin typeface="Arial" charset="0"/>
                <a:ea typeface="Arial" charset="0"/>
                <a:cs typeface="Arial" charset="0"/>
              </a:rPr>
              <a:t>RNase</a:t>
            </a:r>
            <a:r>
              <a:rPr lang="de-DE" sz="1130" dirty="0">
                <a:latin typeface="Arial" charset="0"/>
                <a:ea typeface="Arial" charset="0"/>
                <a:cs typeface="Arial" charset="0"/>
              </a:rPr>
              <a:t> P Class A </a:t>
            </a:r>
            <a:r>
              <a:rPr lang="mr-IN" sz="1130" dirty="0">
                <a:latin typeface="Arial" charset="0"/>
                <a:ea typeface="Arial" charset="0"/>
                <a:cs typeface="Arial" charset="0"/>
              </a:rPr>
              <a:t>–</a:t>
            </a:r>
            <a:r>
              <a:rPr lang="de-DE" sz="1130" dirty="0">
                <a:latin typeface="Arial" charset="0"/>
                <a:ea typeface="Arial" charset="0"/>
                <a:cs typeface="Arial" charset="0"/>
              </a:rPr>
              <a:t> RF00010 </a:t>
            </a:r>
            <a:r>
              <a:rPr lang="de-DE" sz="1130" dirty="0" err="1">
                <a:latin typeface="Arial" charset="0"/>
                <a:ea typeface="Arial" charset="0"/>
                <a:cs typeface="Arial" charset="0"/>
              </a:rPr>
              <a:t>and</a:t>
            </a:r>
            <a:r>
              <a:rPr lang="de-DE" sz="1130" dirty="0">
                <a:latin typeface="Arial" charset="0"/>
                <a:ea typeface="Arial" charset="0"/>
                <a:cs typeface="Arial" charset="0"/>
              </a:rPr>
              <a:t> (D) transfer-</a:t>
            </a:r>
            <a:r>
              <a:rPr lang="de-DE" sz="1130" dirty="0" err="1">
                <a:latin typeface="Arial" charset="0"/>
                <a:ea typeface="Arial" charset="0"/>
                <a:cs typeface="Arial" charset="0"/>
              </a:rPr>
              <a:t>messenger</a:t>
            </a:r>
            <a:r>
              <a:rPr lang="de-DE" sz="1130" dirty="0">
                <a:latin typeface="Arial" charset="0"/>
                <a:ea typeface="Arial" charset="0"/>
                <a:cs typeface="Arial" charset="0"/>
              </a:rPr>
              <a:t> RNA (</a:t>
            </a:r>
            <a:r>
              <a:rPr lang="de-DE" sz="1130" dirty="0" err="1">
                <a:latin typeface="Arial" charset="0"/>
                <a:ea typeface="Arial" charset="0"/>
                <a:cs typeface="Arial" charset="0"/>
              </a:rPr>
              <a:t>tmRNA</a:t>
            </a:r>
            <a:r>
              <a:rPr lang="de-DE" sz="1130" dirty="0">
                <a:latin typeface="Arial" charset="0"/>
                <a:ea typeface="Arial" charset="0"/>
                <a:cs typeface="Arial" charset="0"/>
              </a:rPr>
              <a:t>) - RF00023. </a:t>
            </a:r>
            <a:r>
              <a:rPr lang="de-DE" sz="1130" dirty="0" err="1">
                <a:latin typeface="Arial" charset="0"/>
                <a:ea typeface="Arial" charset="0"/>
                <a:cs typeface="Arial" charset="0"/>
              </a:rPr>
              <a:t>Ranked</a:t>
            </a:r>
            <a:r>
              <a:rPr lang="de-DE" sz="1130" dirty="0">
                <a:latin typeface="Arial" charset="0"/>
                <a:ea typeface="Arial" charset="0"/>
                <a:cs typeface="Arial" charset="0"/>
              </a:rPr>
              <a:t> TPRs </a:t>
            </a:r>
            <a:r>
              <a:rPr lang="de-DE" sz="1130" dirty="0" err="1">
                <a:latin typeface="Arial" charset="0"/>
                <a:ea typeface="Arial" charset="0"/>
                <a:cs typeface="Arial" charset="0"/>
              </a:rPr>
              <a:t>are</a:t>
            </a:r>
            <a:r>
              <a:rPr lang="de-DE" sz="1130" dirty="0">
                <a:latin typeface="Arial" charset="0"/>
                <a:ea typeface="Arial" charset="0"/>
                <a:cs typeface="Arial" charset="0"/>
              </a:rPr>
              <a:t> </a:t>
            </a:r>
            <a:r>
              <a:rPr lang="de-DE" sz="1130" dirty="0" err="1">
                <a:latin typeface="Arial" charset="0"/>
                <a:ea typeface="Arial" charset="0"/>
                <a:cs typeface="Arial" charset="0"/>
              </a:rPr>
              <a:t>plotted</a:t>
            </a:r>
            <a:r>
              <a:rPr lang="de-DE" sz="1130" dirty="0">
                <a:latin typeface="Arial" charset="0"/>
                <a:ea typeface="Arial" charset="0"/>
                <a:cs typeface="Arial" charset="0"/>
              </a:rPr>
              <a:t> </a:t>
            </a:r>
            <a:r>
              <a:rPr lang="de-DE" sz="1130" dirty="0" err="1">
                <a:latin typeface="Arial" charset="0"/>
                <a:ea typeface="Arial" charset="0"/>
                <a:cs typeface="Arial" charset="0"/>
              </a:rPr>
              <a:t>for</a:t>
            </a:r>
            <a:r>
              <a:rPr lang="de-DE" sz="1130" dirty="0">
                <a:latin typeface="Arial" charset="0"/>
                <a:ea typeface="Arial" charset="0"/>
                <a:cs typeface="Arial" charset="0"/>
              </a:rPr>
              <a:t> </a:t>
            </a:r>
            <a:r>
              <a:rPr lang="de-DE" sz="1130" dirty="0" err="1">
                <a:latin typeface="Arial" charset="0"/>
                <a:ea typeface="Arial" charset="0"/>
                <a:cs typeface="Arial" charset="0"/>
              </a:rPr>
              <a:t>the</a:t>
            </a:r>
            <a:r>
              <a:rPr lang="de-DE" sz="1130" dirty="0">
                <a:latin typeface="Arial" charset="0"/>
                <a:ea typeface="Arial" charset="0"/>
                <a:cs typeface="Arial" charset="0"/>
              </a:rPr>
              <a:t> top C </a:t>
            </a:r>
            <a:r>
              <a:rPr lang="de-DE" sz="1130" dirty="0" err="1">
                <a:latin typeface="Arial" charset="0"/>
                <a:ea typeface="Arial" charset="0"/>
                <a:cs typeface="Arial" charset="0"/>
              </a:rPr>
              <a:t>SoM</a:t>
            </a:r>
            <a:r>
              <a:rPr lang="de-DE" sz="1130" dirty="0">
                <a:latin typeface="Arial" charset="0"/>
                <a:ea typeface="Arial" charset="0"/>
                <a:cs typeface="Arial" charset="0"/>
              </a:rPr>
              <a:t> </a:t>
            </a:r>
            <a:r>
              <a:rPr lang="de-DE" sz="1130" dirty="0" err="1">
                <a:latin typeface="Arial" charset="0"/>
                <a:ea typeface="Arial" charset="0"/>
                <a:cs typeface="Arial" charset="0"/>
              </a:rPr>
              <a:t>scores</a:t>
            </a:r>
            <a:r>
              <a:rPr lang="de-DE" sz="1130" dirty="0">
                <a:latin typeface="Arial" charset="0"/>
                <a:ea typeface="Arial" charset="0"/>
                <a:cs typeface="Arial" charset="0"/>
              </a:rPr>
              <a:t> </a:t>
            </a:r>
            <a:r>
              <a:rPr lang="de-DE" sz="1130" dirty="0" err="1">
                <a:latin typeface="Arial" charset="0"/>
                <a:ea typeface="Arial" charset="0"/>
                <a:cs typeface="Arial" charset="0"/>
              </a:rPr>
              <a:t>and</a:t>
            </a:r>
            <a:r>
              <a:rPr lang="de-DE" sz="1130" dirty="0">
                <a:latin typeface="Arial" charset="0"/>
                <a:ea typeface="Arial" charset="0"/>
                <a:cs typeface="Arial" charset="0"/>
              </a:rPr>
              <a:t> R-</a:t>
            </a:r>
            <a:r>
              <a:rPr lang="de-DE" sz="1130" dirty="0" err="1">
                <a:latin typeface="Arial" charset="0"/>
                <a:ea typeface="Arial" charset="0"/>
                <a:cs typeface="Arial" charset="0"/>
              </a:rPr>
              <a:t>scape</a:t>
            </a:r>
            <a:r>
              <a:rPr lang="de-DE" sz="1130" dirty="0">
                <a:latin typeface="Arial" charset="0"/>
                <a:ea typeface="Arial" charset="0"/>
                <a:cs typeface="Arial" charset="0"/>
              </a:rPr>
              <a:t> </a:t>
            </a:r>
            <a:r>
              <a:rPr lang="de-DE" sz="1130" dirty="0" err="1">
                <a:latin typeface="Arial" charset="0"/>
                <a:ea typeface="Arial" charset="0"/>
                <a:cs typeface="Arial" charset="0"/>
              </a:rPr>
              <a:t>scores</a:t>
            </a:r>
            <a:r>
              <a:rPr lang="de-DE" sz="1130" dirty="0">
                <a:latin typeface="Arial" charset="0"/>
                <a:ea typeface="Arial" charset="0"/>
                <a:cs typeface="Arial" charset="0"/>
              </a:rPr>
              <a:t> </a:t>
            </a:r>
            <a:r>
              <a:rPr lang="de-DE" sz="1130" dirty="0" err="1">
                <a:latin typeface="Arial" charset="0"/>
                <a:ea typeface="Arial" charset="0"/>
                <a:cs typeface="Arial" charset="0"/>
              </a:rPr>
              <a:t>where</a:t>
            </a:r>
            <a:r>
              <a:rPr lang="de-DE" sz="1130" dirty="0">
                <a:latin typeface="Arial" charset="0"/>
                <a:ea typeface="Arial" charset="0"/>
                <a:cs typeface="Arial" charset="0"/>
              </a:rPr>
              <a:t> C </a:t>
            </a:r>
            <a:r>
              <a:rPr lang="de-DE" sz="1130" dirty="0" err="1">
                <a:latin typeface="Arial" charset="0"/>
                <a:ea typeface="Arial" charset="0"/>
                <a:cs typeface="Arial" charset="0"/>
              </a:rPr>
              <a:t>is</a:t>
            </a:r>
            <a:r>
              <a:rPr lang="de-DE" sz="1130" dirty="0">
                <a:latin typeface="Arial" charset="0"/>
                <a:ea typeface="Arial" charset="0"/>
                <a:cs typeface="Arial" charset="0"/>
              </a:rPr>
              <a:t> </a:t>
            </a:r>
            <a:r>
              <a:rPr lang="de-DE" sz="1130" dirty="0" err="1">
                <a:latin typeface="Arial" charset="0"/>
                <a:ea typeface="Arial" charset="0"/>
                <a:cs typeface="Arial" charset="0"/>
              </a:rPr>
              <a:t>the</a:t>
            </a:r>
            <a:r>
              <a:rPr lang="de-DE" sz="1130" dirty="0">
                <a:latin typeface="Arial" charset="0"/>
                <a:ea typeface="Arial" charset="0"/>
                <a:cs typeface="Arial" charset="0"/>
              </a:rPr>
              <a:t> total </a:t>
            </a:r>
            <a:r>
              <a:rPr lang="de-DE" sz="1130" dirty="0" err="1">
                <a:latin typeface="Arial" charset="0"/>
                <a:ea typeface="Arial" charset="0"/>
                <a:cs typeface="Arial" charset="0"/>
              </a:rPr>
              <a:t>number</a:t>
            </a:r>
            <a:r>
              <a:rPr lang="de-DE" sz="1130" dirty="0">
                <a:latin typeface="Arial" charset="0"/>
                <a:ea typeface="Arial" charset="0"/>
                <a:cs typeface="Arial" charset="0"/>
              </a:rPr>
              <a:t> </a:t>
            </a:r>
            <a:r>
              <a:rPr lang="de-DE" sz="1130" dirty="0" err="1">
                <a:latin typeface="Arial" charset="0"/>
                <a:ea typeface="Arial" charset="0"/>
                <a:cs typeface="Arial" charset="0"/>
              </a:rPr>
              <a:t>of</a:t>
            </a:r>
            <a:r>
              <a:rPr lang="de-DE" sz="1130" dirty="0">
                <a:latin typeface="Arial" charset="0"/>
                <a:ea typeface="Arial" charset="0"/>
                <a:cs typeface="Arial" charset="0"/>
              </a:rPr>
              <a:t> </a:t>
            </a:r>
            <a:r>
              <a:rPr lang="de-DE" sz="1130" dirty="0" err="1">
                <a:latin typeface="Arial" charset="0"/>
                <a:ea typeface="Arial" charset="0"/>
                <a:cs typeface="Arial" charset="0"/>
              </a:rPr>
              <a:t>base</a:t>
            </a:r>
            <a:r>
              <a:rPr lang="de-DE" sz="1130" dirty="0">
                <a:latin typeface="Arial" charset="0"/>
                <a:ea typeface="Arial" charset="0"/>
                <a:cs typeface="Arial" charset="0"/>
              </a:rPr>
              <a:t> </a:t>
            </a:r>
            <a:r>
              <a:rPr lang="de-DE" sz="1130" dirty="0" err="1">
                <a:latin typeface="Arial" charset="0"/>
                <a:ea typeface="Arial" charset="0"/>
                <a:cs typeface="Arial" charset="0"/>
              </a:rPr>
              <a:t>pairs</a:t>
            </a:r>
            <a:r>
              <a:rPr lang="de-DE" sz="1130" dirty="0">
                <a:latin typeface="Arial" charset="0"/>
                <a:ea typeface="Arial" charset="0"/>
                <a:cs typeface="Arial" charset="0"/>
              </a:rPr>
              <a:t> </a:t>
            </a:r>
            <a:r>
              <a:rPr lang="de-DE" sz="1130" dirty="0" err="1">
                <a:latin typeface="Arial" charset="0"/>
                <a:ea typeface="Arial" charset="0"/>
                <a:cs typeface="Arial" charset="0"/>
              </a:rPr>
              <a:t>predicted</a:t>
            </a:r>
            <a:r>
              <a:rPr lang="de-DE" sz="1130" dirty="0">
                <a:latin typeface="Arial" charset="0"/>
                <a:ea typeface="Arial" charset="0"/>
                <a:cs typeface="Arial" charset="0"/>
              </a:rPr>
              <a:t> </a:t>
            </a:r>
            <a:r>
              <a:rPr lang="de-DE" sz="1130" dirty="0" err="1">
                <a:latin typeface="Arial" charset="0"/>
                <a:ea typeface="Arial" charset="0"/>
                <a:cs typeface="Arial" charset="0"/>
              </a:rPr>
              <a:t>by</a:t>
            </a:r>
            <a:r>
              <a:rPr lang="de-DE" sz="1130" dirty="0">
                <a:latin typeface="Arial" charset="0"/>
                <a:ea typeface="Arial" charset="0"/>
                <a:cs typeface="Arial" charset="0"/>
              </a:rPr>
              <a:t> R-</a:t>
            </a:r>
            <a:r>
              <a:rPr lang="de-DE" sz="1130" dirty="0" err="1">
                <a:latin typeface="Arial" charset="0"/>
                <a:ea typeface="Arial" charset="0"/>
                <a:cs typeface="Arial" charset="0"/>
              </a:rPr>
              <a:t>scape</a:t>
            </a:r>
            <a:r>
              <a:rPr lang="de-DE" sz="1130" dirty="0">
                <a:latin typeface="Arial" charset="0"/>
                <a:ea typeface="Arial" charset="0"/>
                <a:cs typeface="Arial" charset="0"/>
              </a:rPr>
              <a:t>. The TPR </a:t>
            </a:r>
            <a:r>
              <a:rPr lang="de-DE" sz="1130" dirty="0" err="1">
                <a:latin typeface="Arial" charset="0"/>
                <a:ea typeface="Arial" charset="0"/>
                <a:cs typeface="Arial" charset="0"/>
              </a:rPr>
              <a:t>is</a:t>
            </a:r>
            <a:r>
              <a:rPr lang="de-DE" sz="1130" dirty="0">
                <a:latin typeface="Arial" charset="0"/>
                <a:ea typeface="Arial" charset="0"/>
                <a:cs typeface="Arial" charset="0"/>
              </a:rPr>
              <a:t> a </a:t>
            </a:r>
            <a:r>
              <a:rPr lang="de-DE" sz="1130" dirty="0" err="1">
                <a:latin typeface="Arial" charset="0"/>
                <a:ea typeface="Arial" charset="0"/>
                <a:cs typeface="Arial" charset="0"/>
              </a:rPr>
              <a:t>metric</a:t>
            </a:r>
            <a:r>
              <a:rPr lang="de-DE" sz="1130" dirty="0">
                <a:latin typeface="Arial" charset="0"/>
                <a:ea typeface="Arial" charset="0"/>
                <a:cs typeface="Arial" charset="0"/>
              </a:rPr>
              <a:t> </a:t>
            </a:r>
            <a:r>
              <a:rPr lang="de-DE" sz="1130" dirty="0" err="1">
                <a:latin typeface="Arial" charset="0"/>
                <a:ea typeface="Arial" charset="0"/>
                <a:cs typeface="Arial" charset="0"/>
              </a:rPr>
              <a:t>of</a:t>
            </a:r>
            <a:r>
              <a:rPr lang="de-DE" sz="1130" dirty="0">
                <a:latin typeface="Arial" charset="0"/>
                <a:ea typeface="Arial" charset="0"/>
                <a:cs typeface="Arial" charset="0"/>
              </a:rPr>
              <a:t> </a:t>
            </a:r>
            <a:r>
              <a:rPr lang="de-DE" sz="1130" dirty="0" err="1">
                <a:latin typeface="Arial" charset="0"/>
                <a:ea typeface="Arial" charset="0"/>
                <a:cs typeface="Arial" charset="0"/>
              </a:rPr>
              <a:t>how</a:t>
            </a:r>
            <a:r>
              <a:rPr lang="de-DE" sz="1130" dirty="0">
                <a:latin typeface="Arial" charset="0"/>
                <a:ea typeface="Arial" charset="0"/>
                <a:cs typeface="Arial" charset="0"/>
              </a:rPr>
              <a:t> sensitive </a:t>
            </a:r>
            <a:r>
              <a:rPr lang="de-DE" sz="1130" dirty="0" err="1">
                <a:latin typeface="Arial" charset="0"/>
                <a:ea typeface="Arial" charset="0"/>
                <a:cs typeface="Arial" charset="0"/>
              </a:rPr>
              <a:t>the</a:t>
            </a:r>
            <a:r>
              <a:rPr lang="de-DE" sz="1130" dirty="0">
                <a:latin typeface="Arial" charset="0"/>
                <a:ea typeface="Arial" charset="0"/>
                <a:cs typeface="Arial" charset="0"/>
              </a:rPr>
              <a:t> </a:t>
            </a:r>
            <a:r>
              <a:rPr lang="de-DE" sz="1130" dirty="0" err="1">
                <a:latin typeface="Arial" charset="0"/>
                <a:ea typeface="Arial" charset="0"/>
                <a:cs typeface="Arial" charset="0"/>
              </a:rPr>
              <a:t>model</a:t>
            </a:r>
            <a:r>
              <a:rPr lang="de-DE" sz="1130" dirty="0">
                <a:latin typeface="Arial" charset="0"/>
                <a:ea typeface="Arial" charset="0"/>
                <a:cs typeface="Arial" charset="0"/>
              </a:rPr>
              <a:t> </a:t>
            </a:r>
            <a:r>
              <a:rPr lang="de-DE" sz="1130" dirty="0" err="1">
                <a:latin typeface="Arial" charset="0"/>
                <a:ea typeface="Arial" charset="0"/>
                <a:cs typeface="Arial" charset="0"/>
              </a:rPr>
              <a:t>is</a:t>
            </a:r>
            <a:r>
              <a:rPr lang="de-DE" sz="1130" dirty="0">
                <a:latin typeface="Arial" charset="0"/>
                <a:ea typeface="Arial" charset="0"/>
                <a:cs typeface="Arial" charset="0"/>
              </a:rPr>
              <a:t> </a:t>
            </a:r>
            <a:r>
              <a:rPr lang="de-DE" sz="1130" dirty="0" err="1">
                <a:latin typeface="Arial" charset="0"/>
                <a:ea typeface="Arial" charset="0"/>
                <a:cs typeface="Arial" charset="0"/>
              </a:rPr>
              <a:t>to</a:t>
            </a:r>
            <a:r>
              <a:rPr lang="de-DE" sz="1130" dirty="0">
                <a:latin typeface="Arial" charset="0"/>
                <a:ea typeface="Arial" charset="0"/>
                <a:cs typeface="Arial" charset="0"/>
              </a:rPr>
              <a:t> </a:t>
            </a:r>
            <a:r>
              <a:rPr lang="de-DE" sz="1130" dirty="0" err="1">
                <a:latin typeface="Arial" charset="0"/>
                <a:ea typeface="Arial" charset="0"/>
                <a:cs typeface="Arial" charset="0"/>
              </a:rPr>
              <a:t>finding</a:t>
            </a:r>
            <a:r>
              <a:rPr lang="de-DE" sz="1130" dirty="0">
                <a:latin typeface="Arial" charset="0"/>
                <a:ea typeface="Arial" charset="0"/>
                <a:cs typeface="Arial" charset="0"/>
              </a:rPr>
              <a:t> WC </a:t>
            </a:r>
            <a:r>
              <a:rPr lang="de-DE" sz="1130" dirty="0" err="1">
                <a:latin typeface="Arial" charset="0"/>
                <a:ea typeface="Arial" charset="0"/>
                <a:cs typeface="Arial" charset="0"/>
              </a:rPr>
              <a:t>annotated</a:t>
            </a:r>
            <a:r>
              <a:rPr lang="de-DE" sz="1130" dirty="0">
                <a:latin typeface="Arial" charset="0"/>
                <a:ea typeface="Arial" charset="0"/>
                <a:cs typeface="Arial" charset="0"/>
              </a:rPr>
              <a:t> </a:t>
            </a:r>
            <a:r>
              <a:rPr lang="de-DE" sz="1130" dirty="0" err="1">
                <a:latin typeface="Arial" charset="0"/>
                <a:ea typeface="Arial" charset="0"/>
                <a:cs typeface="Arial" charset="0"/>
              </a:rPr>
              <a:t>base</a:t>
            </a:r>
            <a:r>
              <a:rPr lang="de-DE" sz="1130" dirty="0">
                <a:latin typeface="Arial" charset="0"/>
                <a:ea typeface="Arial" charset="0"/>
                <a:cs typeface="Arial" charset="0"/>
              </a:rPr>
              <a:t> </a:t>
            </a:r>
            <a:r>
              <a:rPr lang="de-DE" sz="1130" dirty="0" err="1">
                <a:latin typeface="Arial" charset="0"/>
                <a:ea typeface="Arial" charset="0"/>
                <a:cs typeface="Arial" charset="0"/>
              </a:rPr>
              <a:t>pairs</a:t>
            </a:r>
            <a:r>
              <a:rPr lang="de-DE" sz="1130" dirty="0">
                <a:latin typeface="Arial" charset="0"/>
                <a:ea typeface="Arial" charset="0"/>
                <a:cs typeface="Arial" charset="0"/>
              </a:rPr>
              <a:t>. </a:t>
            </a:r>
            <a:r>
              <a:rPr lang="de-DE" sz="1130" dirty="0" err="1">
                <a:latin typeface="Arial" charset="0"/>
                <a:ea typeface="Arial" charset="0"/>
                <a:cs typeface="Arial" charset="0"/>
              </a:rPr>
              <a:t>For</a:t>
            </a:r>
            <a:r>
              <a:rPr lang="de-DE" sz="1130" dirty="0">
                <a:latin typeface="Arial" charset="0"/>
                <a:ea typeface="Arial" charset="0"/>
                <a:cs typeface="Arial" charset="0"/>
              </a:rPr>
              <a:t> tRNA </a:t>
            </a:r>
            <a:r>
              <a:rPr lang="de-DE" sz="1130" dirty="0" err="1">
                <a:latin typeface="Arial" charset="0"/>
                <a:ea typeface="Arial" charset="0"/>
                <a:cs typeface="Arial" charset="0"/>
              </a:rPr>
              <a:t>and</a:t>
            </a:r>
            <a:r>
              <a:rPr lang="de-DE" sz="1130" dirty="0">
                <a:latin typeface="Arial" charset="0"/>
                <a:ea typeface="Arial" charset="0"/>
                <a:cs typeface="Arial" charset="0"/>
              </a:rPr>
              <a:t> </a:t>
            </a:r>
            <a:r>
              <a:rPr lang="de-DE" sz="1130" dirty="0" err="1">
                <a:latin typeface="Arial" charset="0"/>
                <a:ea typeface="Arial" charset="0"/>
                <a:cs typeface="Arial" charset="0"/>
              </a:rPr>
              <a:t>RNase</a:t>
            </a:r>
            <a:r>
              <a:rPr lang="de-DE" sz="1130" dirty="0">
                <a:latin typeface="Arial" charset="0"/>
                <a:ea typeface="Arial" charset="0"/>
                <a:cs typeface="Arial" charset="0"/>
              </a:rPr>
              <a:t> P, </a:t>
            </a:r>
            <a:r>
              <a:rPr lang="de-DE" sz="1130" dirty="0" err="1">
                <a:latin typeface="Arial" charset="0"/>
                <a:ea typeface="Arial" charset="0"/>
                <a:cs typeface="Arial" charset="0"/>
              </a:rPr>
              <a:t>the</a:t>
            </a:r>
            <a:r>
              <a:rPr lang="de-DE" sz="1130" dirty="0">
                <a:latin typeface="Arial" charset="0"/>
                <a:ea typeface="Arial" charset="0"/>
                <a:cs typeface="Arial" charset="0"/>
              </a:rPr>
              <a:t> MLP </a:t>
            </a:r>
            <a:r>
              <a:rPr lang="de-DE" sz="1130" dirty="0" err="1">
                <a:latin typeface="Arial" charset="0"/>
                <a:ea typeface="Arial" charset="0"/>
                <a:cs typeface="Arial" charset="0"/>
              </a:rPr>
              <a:t>seems</a:t>
            </a:r>
            <a:r>
              <a:rPr lang="de-DE" sz="1130" dirty="0">
                <a:latin typeface="Arial" charset="0"/>
                <a:ea typeface="Arial" charset="0"/>
                <a:cs typeface="Arial" charset="0"/>
              </a:rPr>
              <a:t> </a:t>
            </a:r>
            <a:r>
              <a:rPr lang="de-DE" sz="1130" dirty="0" err="1">
                <a:latin typeface="Arial" charset="0"/>
                <a:ea typeface="Arial" charset="0"/>
                <a:cs typeface="Arial" charset="0"/>
              </a:rPr>
              <a:t>to</a:t>
            </a:r>
            <a:r>
              <a:rPr lang="de-DE" sz="1130" dirty="0">
                <a:latin typeface="Arial" charset="0"/>
                <a:ea typeface="Arial" charset="0"/>
                <a:cs typeface="Arial" charset="0"/>
              </a:rPr>
              <a:t> </a:t>
            </a:r>
            <a:r>
              <a:rPr lang="de-DE" sz="1130" dirty="0" err="1">
                <a:latin typeface="Arial" charset="0"/>
                <a:ea typeface="Arial" charset="0"/>
                <a:cs typeface="Arial" charset="0"/>
              </a:rPr>
              <a:t>have</a:t>
            </a:r>
            <a:r>
              <a:rPr lang="de-DE" sz="1130" dirty="0">
                <a:latin typeface="Arial" charset="0"/>
                <a:ea typeface="Arial" charset="0"/>
                <a:cs typeface="Arial" charset="0"/>
              </a:rPr>
              <a:t> </a:t>
            </a:r>
            <a:r>
              <a:rPr lang="de-DE" sz="1130" dirty="0" err="1">
                <a:latin typeface="Arial" charset="0"/>
                <a:ea typeface="Arial" charset="0"/>
                <a:cs typeface="Arial" charset="0"/>
              </a:rPr>
              <a:t>similar</a:t>
            </a:r>
            <a:r>
              <a:rPr lang="de-DE" sz="1130" dirty="0">
                <a:latin typeface="Arial" charset="0"/>
                <a:ea typeface="Arial" charset="0"/>
                <a:cs typeface="Arial" charset="0"/>
              </a:rPr>
              <a:t> </a:t>
            </a:r>
            <a:r>
              <a:rPr lang="de-DE" sz="1130" dirty="0" err="1">
                <a:latin typeface="Arial" charset="0"/>
                <a:ea typeface="Arial" charset="0"/>
                <a:cs typeface="Arial" charset="0"/>
              </a:rPr>
              <a:t>performance</a:t>
            </a:r>
            <a:r>
              <a:rPr lang="de-DE" sz="1130" dirty="0">
                <a:latin typeface="Arial" charset="0"/>
                <a:ea typeface="Arial" charset="0"/>
                <a:cs typeface="Arial" charset="0"/>
              </a:rPr>
              <a:t> </a:t>
            </a:r>
            <a:r>
              <a:rPr lang="de-DE" sz="1130" dirty="0" err="1">
                <a:latin typeface="Arial" charset="0"/>
                <a:ea typeface="Arial" charset="0"/>
                <a:cs typeface="Arial" charset="0"/>
              </a:rPr>
              <a:t>to</a:t>
            </a:r>
            <a:r>
              <a:rPr lang="de-DE" sz="1130" dirty="0">
                <a:latin typeface="Arial" charset="0"/>
                <a:ea typeface="Arial" charset="0"/>
                <a:cs typeface="Arial" charset="0"/>
              </a:rPr>
              <a:t> R-</a:t>
            </a:r>
            <a:r>
              <a:rPr lang="de-DE" sz="1130" dirty="0" err="1">
                <a:latin typeface="Arial" charset="0"/>
                <a:ea typeface="Arial" charset="0"/>
                <a:cs typeface="Arial" charset="0"/>
              </a:rPr>
              <a:t>scape</a:t>
            </a:r>
            <a:r>
              <a:rPr lang="de-DE" sz="1130" dirty="0">
                <a:latin typeface="Arial" charset="0"/>
                <a:ea typeface="Arial" charset="0"/>
                <a:cs typeface="Arial" charset="0"/>
              </a:rPr>
              <a:t>, </a:t>
            </a:r>
            <a:r>
              <a:rPr lang="de-DE" sz="1130" dirty="0" err="1">
                <a:latin typeface="Arial" charset="0"/>
                <a:ea typeface="Arial" charset="0"/>
                <a:cs typeface="Arial" charset="0"/>
              </a:rPr>
              <a:t>learning</a:t>
            </a:r>
            <a:r>
              <a:rPr lang="de-DE" sz="1130" dirty="0">
                <a:latin typeface="Arial" charset="0"/>
                <a:ea typeface="Arial" charset="0"/>
                <a:cs typeface="Arial" charset="0"/>
              </a:rPr>
              <a:t> a </a:t>
            </a:r>
            <a:r>
              <a:rPr lang="de-DE" sz="1130" dirty="0" err="1">
                <a:latin typeface="Arial" charset="0"/>
                <a:ea typeface="Arial" charset="0"/>
                <a:cs typeface="Arial" charset="0"/>
              </a:rPr>
              <a:t>similar</a:t>
            </a:r>
            <a:r>
              <a:rPr lang="de-DE" sz="1130" dirty="0">
                <a:latin typeface="Arial" charset="0"/>
                <a:ea typeface="Arial" charset="0"/>
                <a:cs typeface="Arial" charset="0"/>
              </a:rPr>
              <a:t> </a:t>
            </a:r>
            <a:r>
              <a:rPr lang="de-DE" sz="1130" dirty="0" err="1">
                <a:latin typeface="Arial" charset="0"/>
                <a:ea typeface="Arial" charset="0"/>
                <a:cs typeface="Arial" charset="0"/>
              </a:rPr>
              <a:t>amount</a:t>
            </a:r>
            <a:r>
              <a:rPr lang="de-DE" sz="1130" dirty="0">
                <a:latin typeface="Arial" charset="0"/>
                <a:ea typeface="Arial" charset="0"/>
                <a:cs typeface="Arial" charset="0"/>
              </a:rPr>
              <a:t> </a:t>
            </a:r>
            <a:r>
              <a:rPr lang="de-DE" sz="1130" dirty="0" err="1">
                <a:latin typeface="Arial" charset="0"/>
                <a:ea typeface="Arial" charset="0"/>
                <a:cs typeface="Arial" charset="0"/>
              </a:rPr>
              <a:t>of</a:t>
            </a:r>
            <a:r>
              <a:rPr lang="de-DE" sz="1130" dirty="0">
                <a:latin typeface="Arial" charset="0"/>
                <a:ea typeface="Arial" charset="0"/>
                <a:cs typeface="Arial" charset="0"/>
              </a:rPr>
              <a:t> WC </a:t>
            </a:r>
            <a:r>
              <a:rPr lang="de-DE" sz="1130" dirty="0" err="1">
                <a:latin typeface="Arial" charset="0"/>
                <a:ea typeface="Arial" charset="0"/>
                <a:cs typeface="Arial" charset="0"/>
              </a:rPr>
              <a:t>base</a:t>
            </a:r>
            <a:r>
              <a:rPr lang="de-DE" sz="1130" dirty="0">
                <a:latin typeface="Arial" charset="0"/>
                <a:ea typeface="Arial" charset="0"/>
                <a:cs typeface="Arial" charset="0"/>
              </a:rPr>
              <a:t> </a:t>
            </a:r>
            <a:r>
              <a:rPr lang="de-DE" sz="1130" dirty="0" err="1">
                <a:latin typeface="Arial" charset="0"/>
                <a:ea typeface="Arial" charset="0"/>
                <a:cs typeface="Arial" charset="0"/>
              </a:rPr>
              <a:t>pairs</a:t>
            </a:r>
            <a:r>
              <a:rPr lang="de-DE" sz="1130" dirty="0">
                <a:latin typeface="Arial" charset="0"/>
                <a:ea typeface="Arial" charset="0"/>
                <a:cs typeface="Arial" charset="0"/>
              </a:rPr>
              <a:t>. </a:t>
            </a:r>
            <a:r>
              <a:rPr lang="de-DE" sz="1130" dirty="0" err="1">
                <a:latin typeface="Arial" charset="0"/>
                <a:ea typeface="Arial" charset="0"/>
                <a:cs typeface="Arial" charset="0"/>
              </a:rPr>
              <a:t>For</a:t>
            </a:r>
            <a:r>
              <a:rPr lang="de-DE" sz="1130" dirty="0">
                <a:latin typeface="Arial" charset="0"/>
                <a:ea typeface="Arial" charset="0"/>
                <a:cs typeface="Arial" charset="0"/>
              </a:rPr>
              <a:t> </a:t>
            </a:r>
            <a:r>
              <a:rPr lang="de-DE" sz="1130" dirty="0" err="1">
                <a:latin typeface="Arial" charset="0"/>
                <a:ea typeface="Arial" charset="0"/>
                <a:cs typeface="Arial" charset="0"/>
              </a:rPr>
              <a:t>Glycine</a:t>
            </a:r>
            <a:r>
              <a:rPr lang="de-DE" sz="1130" dirty="0">
                <a:latin typeface="Arial" charset="0"/>
                <a:ea typeface="Arial" charset="0"/>
                <a:cs typeface="Arial" charset="0"/>
              </a:rPr>
              <a:t> </a:t>
            </a:r>
            <a:r>
              <a:rPr lang="de-DE" sz="1130" dirty="0" err="1">
                <a:latin typeface="Arial" charset="0"/>
                <a:ea typeface="Arial" charset="0"/>
                <a:cs typeface="Arial" charset="0"/>
              </a:rPr>
              <a:t>Riboswitch</a:t>
            </a:r>
            <a:r>
              <a:rPr lang="de-DE" sz="1130" dirty="0">
                <a:latin typeface="Arial" charset="0"/>
                <a:ea typeface="Arial" charset="0"/>
                <a:cs typeface="Arial" charset="0"/>
              </a:rPr>
              <a:t> </a:t>
            </a:r>
            <a:r>
              <a:rPr lang="de-DE" sz="1130" dirty="0" err="1">
                <a:latin typeface="Arial" charset="0"/>
                <a:ea typeface="Arial" charset="0"/>
                <a:cs typeface="Arial" charset="0"/>
              </a:rPr>
              <a:t>and</a:t>
            </a:r>
            <a:r>
              <a:rPr lang="de-DE" sz="1130" dirty="0">
                <a:latin typeface="Arial" charset="0"/>
                <a:ea typeface="Arial" charset="0"/>
                <a:cs typeface="Arial" charset="0"/>
              </a:rPr>
              <a:t> </a:t>
            </a:r>
            <a:r>
              <a:rPr lang="de-DE" sz="1130" dirty="0" err="1">
                <a:latin typeface="Arial" charset="0"/>
                <a:ea typeface="Arial" charset="0"/>
                <a:cs typeface="Arial" charset="0"/>
              </a:rPr>
              <a:t>tmRNA</a:t>
            </a:r>
            <a:r>
              <a:rPr lang="de-DE" sz="1130" dirty="0">
                <a:latin typeface="Arial" charset="0"/>
                <a:ea typeface="Arial" charset="0"/>
                <a:cs typeface="Arial" charset="0"/>
              </a:rPr>
              <a:t>, R-</a:t>
            </a:r>
            <a:r>
              <a:rPr lang="de-DE" sz="1130" dirty="0" err="1">
                <a:latin typeface="Arial" charset="0"/>
                <a:ea typeface="Arial" charset="0"/>
                <a:cs typeface="Arial" charset="0"/>
              </a:rPr>
              <a:t>scape</a:t>
            </a:r>
            <a:r>
              <a:rPr lang="de-DE" sz="1130" dirty="0">
                <a:latin typeface="Arial" charset="0"/>
                <a:ea typeface="Arial" charset="0"/>
                <a:cs typeface="Arial" charset="0"/>
              </a:rPr>
              <a:t> </a:t>
            </a:r>
            <a:r>
              <a:rPr lang="de-DE" sz="1130" dirty="0" err="1">
                <a:latin typeface="Arial" charset="0"/>
                <a:ea typeface="Arial" charset="0"/>
                <a:cs typeface="Arial" charset="0"/>
              </a:rPr>
              <a:t>outperforms</a:t>
            </a:r>
            <a:r>
              <a:rPr lang="de-DE" sz="1130" dirty="0">
                <a:latin typeface="Arial" charset="0"/>
                <a:ea typeface="Arial" charset="0"/>
                <a:cs typeface="Arial" charset="0"/>
              </a:rPr>
              <a:t> </a:t>
            </a:r>
            <a:r>
              <a:rPr lang="de-DE" sz="1130" dirty="0" err="1">
                <a:latin typeface="Arial" charset="0"/>
                <a:ea typeface="Arial" charset="0"/>
                <a:cs typeface="Arial" charset="0"/>
              </a:rPr>
              <a:t>the</a:t>
            </a:r>
            <a:r>
              <a:rPr lang="de-DE" sz="1130" dirty="0">
                <a:latin typeface="Arial" charset="0"/>
                <a:ea typeface="Arial" charset="0"/>
                <a:cs typeface="Arial" charset="0"/>
              </a:rPr>
              <a:t> MLP </a:t>
            </a:r>
            <a:r>
              <a:rPr lang="de-DE" sz="1130" dirty="0" err="1">
                <a:latin typeface="Arial" charset="0"/>
                <a:ea typeface="Arial" charset="0"/>
                <a:cs typeface="Arial" charset="0"/>
              </a:rPr>
              <a:t>slightly</a:t>
            </a:r>
            <a:r>
              <a:rPr lang="de-DE" sz="1130" dirty="0">
                <a:latin typeface="Arial" charset="0"/>
                <a:ea typeface="Arial" charset="0"/>
                <a:cs typeface="Arial" charset="0"/>
              </a:rPr>
              <a:t>. </a:t>
            </a:r>
            <a:endParaRPr lang="en-US" sz="1130" b="1" dirty="0">
              <a:latin typeface="Arial" charset="0"/>
              <a:ea typeface="Arial" charset="0"/>
              <a:cs typeface="Arial" charset="0"/>
            </a:endParaRPr>
          </a:p>
        </p:txBody>
      </p:sp>
      <p:sp>
        <p:nvSpPr>
          <p:cNvPr id="13" name="TextBox 12"/>
          <p:cNvSpPr txBox="1"/>
          <p:nvPr/>
        </p:nvSpPr>
        <p:spPr>
          <a:xfrm>
            <a:off x="1212118" y="1297838"/>
            <a:ext cx="2900665" cy="354920"/>
          </a:xfrm>
          <a:prstGeom prst="rect">
            <a:avLst/>
          </a:prstGeom>
          <a:noFill/>
        </p:spPr>
        <p:txBody>
          <a:bodyPr wrap="square" rtlCol="0">
            <a:spAutoFit/>
          </a:bodyPr>
          <a:lstStyle/>
          <a:p>
            <a:r>
              <a:rPr lang="en-US" sz="1644" b="1" dirty="0"/>
              <a:t>C </a:t>
            </a:r>
            <a:r>
              <a:rPr lang="mr-IN" sz="1644" b="1" dirty="0"/>
              <a:t>-</a:t>
            </a:r>
            <a:r>
              <a:rPr lang="en-US" sz="1644" b="1" dirty="0"/>
              <a:t> </a:t>
            </a:r>
            <a:r>
              <a:rPr lang="en-US" sz="1079" dirty="0">
                <a:latin typeface="Arial" charset="0"/>
                <a:ea typeface="Arial" charset="0"/>
                <a:cs typeface="Arial" charset="0"/>
              </a:rPr>
              <a:t>bacterial RNase P Class A (RF00010)</a:t>
            </a:r>
            <a:endParaRPr lang="en-US" sz="1028" dirty="0">
              <a:latin typeface="Arial" charset="0"/>
              <a:ea typeface="Arial" charset="0"/>
              <a:cs typeface="Arial" charset="0"/>
            </a:endParaRPr>
          </a:p>
        </p:txBody>
      </p:sp>
      <p:sp>
        <p:nvSpPr>
          <p:cNvPr id="14" name="TextBox 13"/>
          <p:cNvSpPr txBox="1"/>
          <p:nvPr/>
        </p:nvSpPr>
        <p:spPr>
          <a:xfrm>
            <a:off x="1212118" y="4029369"/>
            <a:ext cx="2734425" cy="345351"/>
          </a:xfrm>
          <a:prstGeom prst="rect">
            <a:avLst/>
          </a:prstGeom>
          <a:noFill/>
        </p:spPr>
        <p:txBody>
          <a:bodyPr wrap="square" rtlCol="0">
            <a:spAutoFit/>
          </a:bodyPr>
          <a:lstStyle/>
          <a:p>
            <a:r>
              <a:rPr lang="en-US" sz="1644" b="1" dirty="0"/>
              <a:t>D </a:t>
            </a:r>
            <a:r>
              <a:rPr lang="mr-IN" sz="1644" b="1" dirty="0"/>
              <a:t>-</a:t>
            </a:r>
            <a:r>
              <a:rPr lang="en-US" sz="1644" b="1" dirty="0"/>
              <a:t> </a:t>
            </a:r>
            <a:r>
              <a:rPr lang="en-US" sz="1079" dirty="0">
                <a:latin typeface="Arial" charset="0"/>
                <a:ea typeface="Arial" charset="0"/>
                <a:cs typeface="Arial" charset="0"/>
              </a:rPr>
              <a:t>transfer-messenger RNA (RF00023)</a:t>
            </a:r>
            <a:endParaRPr lang="en-US" sz="1028" dirty="0">
              <a:latin typeface="Arial" charset="0"/>
              <a:ea typeface="Arial" charset="0"/>
              <a:cs typeface="Arial" charset="0"/>
            </a:endParaRPr>
          </a:p>
        </p:txBody>
      </p:sp>
      <p:grpSp>
        <p:nvGrpSpPr>
          <p:cNvPr id="15" name="Group 14"/>
          <p:cNvGrpSpPr/>
          <p:nvPr/>
        </p:nvGrpSpPr>
        <p:grpSpPr>
          <a:xfrm>
            <a:off x="5699337" y="5021136"/>
            <a:ext cx="948530" cy="515571"/>
            <a:chOff x="4632727" y="3008978"/>
            <a:chExt cx="922957" cy="501672"/>
          </a:xfrm>
        </p:grpSpPr>
        <p:sp>
          <p:nvSpPr>
            <p:cNvPr id="16" name="Rounded Rectangle 15"/>
            <p:cNvSpPr/>
            <p:nvPr/>
          </p:nvSpPr>
          <p:spPr>
            <a:xfrm>
              <a:off x="4632727" y="3024867"/>
              <a:ext cx="862884" cy="455609"/>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974" tIns="46987" rIns="93974" bIns="46987" numCol="1" spcCol="0" rtlCol="0" fromWordArt="0" anchor="ctr" anchorCtr="0" forceAA="0" compatLnSpc="1">
              <a:prstTxWarp prst="textNoShape">
                <a:avLst/>
              </a:prstTxWarp>
              <a:noAutofit/>
            </a:bodyPr>
            <a:lstStyle/>
            <a:p>
              <a:pPr algn="ctr"/>
              <a:endParaRPr lang="en-US" sz="2382"/>
            </a:p>
          </p:txBody>
        </p:sp>
        <p:sp>
          <p:nvSpPr>
            <p:cNvPr id="17" name="Oval 16"/>
            <p:cNvSpPr/>
            <p:nvPr/>
          </p:nvSpPr>
          <p:spPr>
            <a:xfrm>
              <a:off x="4694582" y="3067050"/>
              <a:ext cx="67918" cy="68523"/>
            </a:xfrm>
            <a:prstGeom prst="ellipse">
              <a:avLst/>
            </a:prstGeom>
            <a:solidFill>
              <a:srgbClr val="1F77B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974" tIns="46987" rIns="93974" bIns="46987" numCol="1" spcCol="0" rtlCol="0" fromWordArt="0" anchor="ctr" anchorCtr="0" forceAA="0" compatLnSpc="1">
              <a:prstTxWarp prst="textNoShape">
                <a:avLst/>
              </a:prstTxWarp>
              <a:noAutofit/>
            </a:bodyPr>
            <a:lstStyle/>
            <a:p>
              <a:pPr algn="ctr"/>
              <a:endParaRPr lang="en-US" sz="2382"/>
            </a:p>
          </p:txBody>
        </p:sp>
        <p:sp>
          <p:nvSpPr>
            <p:cNvPr id="18" name="Oval 17"/>
            <p:cNvSpPr/>
            <p:nvPr/>
          </p:nvSpPr>
          <p:spPr>
            <a:xfrm>
              <a:off x="4694582" y="3181213"/>
              <a:ext cx="67918" cy="68523"/>
            </a:xfrm>
            <a:prstGeom prst="ellipse">
              <a:avLst/>
            </a:prstGeom>
            <a:solidFill>
              <a:srgbClr val="CA181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974" tIns="46987" rIns="93974" bIns="46987" numCol="1" spcCol="0" rtlCol="0" fromWordArt="0" anchor="ctr" anchorCtr="0" forceAA="0" compatLnSpc="1">
              <a:prstTxWarp prst="textNoShape">
                <a:avLst/>
              </a:prstTxWarp>
              <a:noAutofit/>
            </a:bodyPr>
            <a:lstStyle/>
            <a:p>
              <a:pPr algn="ctr"/>
              <a:endParaRPr lang="en-US" sz="2382"/>
            </a:p>
          </p:txBody>
        </p:sp>
        <p:sp>
          <p:nvSpPr>
            <p:cNvPr id="19" name="5-Point Star 18"/>
            <p:cNvSpPr/>
            <p:nvPr/>
          </p:nvSpPr>
          <p:spPr>
            <a:xfrm>
              <a:off x="4681882" y="3277069"/>
              <a:ext cx="91440" cy="91440"/>
            </a:xfrm>
            <a:prstGeom prst="star5">
              <a:avLst/>
            </a:prstGeom>
            <a:solidFill>
              <a:srgbClr val="BF0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974" tIns="46987" rIns="93974" bIns="46987" numCol="1" spcCol="0" rtlCol="0" fromWordArt="0" anchor="ctr" anchorCtr="0" forceAA="0" compatLnSpc="1">
              <a:prstTxWarp prst="textNoShape">
                <a:avLst/>
              </a:prstTxWarp>
              <a:noAutofit/>
            </a:bodyPr>
            <a:lstStyle/>
            <a:p>
              <a:pPr algn="ctr"/>
              <a:endParaRPr lang="en-US" sz="2382"/>
            </a:p>
          </p:txBody>
        </p:sp>
        <p:sp>
          <p:nvSpPr>
            <p:cNvPr id="20" name="TextBox 19"/>
            <p:cNvSpPr txBox="1"/>
            <p:nvPr/>
          </p:nvSpPr>
          <p:spPr>
            <a:xfrm>
              <a:off x="4724400" y="3008978"/>
              <a:ext cx="587375" cy="187295"/>
            </a:xfrm>
            <a:prstGeom prst="rect">
              <a:avLst/>
            </a:prstGeom>
            <a:noFill/>
          </p:spPr>
          <p:txBody>
            <a:bodyPr wrap="square" rtlCol="0">
              <a:spAutoFit/>
            </a:bodyPr>
            <a:lstStyle/>
            <a:p>
              <a:r>
                <a:rPr lang="en-US" sz="617">
                  <a:latin typeface="Arial" charset="0"/>
                  <a:ea typeface="Arial" charset="0"/>
                  <a:cs typeface="Arial" charset="0"/>
                </a:rPr>
                <a:t>SoM</a:t>
              </a:r>
              <a:endParaRPr lang="en-US" sz="719" dirty="0">
                <a:latin typeface="Arial" charset="0"/>
                <a:ea typeface="Arial" charset="0"/>
                <a:cs typeface="Arial" charset="0"/>
              </a:endParaRPr>
            </a:p>
          </p:txBody>
        </p:sp>
        <p:sp>
          <p:nvSpPr>
            <p:cNvPr id="21" name="TextBox 20"/>
            <p:cNvSpPr txBox="1"/>
            <p:nvPr/>
          </p:nvSpPr>
          <p:spPr>
            <a:xfrm>
              <a:off x="4724400" y="3117803"/>
              <a:ext cx="827126" cy="187295"/>
            </a:xfrm>
            <a:prstGeom prst="rect">
              <a:avLst/>
            </a:prstGeom>
            <a:noFill/>
          </p:spPr>
          <p:txBody>
            <a:bodyPr wrap="square" rtlCol="0">
              <a:spAutoFit/>
            </a:bodyPr>
            <a:lstStyle/>
            <a:p>
              <a:r>
                <a:rPr lang="en-US" sz="617">
                  <a:latin typeface="Arial" charset="0"/>
                  <a:ea typeface="Arial" charset="0"/>
                  <a:cs typeface="Arial" charset="0"/>
                </a:rPr>
                <a:t>R-scape scores</a:t>
              </a:r>
              <a:endParaRPr lang="en-US" sz="719" dirty="0">
                <a:latin typeface="Arial" charset="0"/>
                <a:ea typeface="Arial" charset="0"/>
                <a:cs typeface="Arial" charset="0"/>
              </a:endParaRPr>
            </a:p>
          </p:txBody>
        </p:sp>
        <p:sp>
          <p:nvSpPr>
            <p:cNvPr id="22" name="TextBox 21"/>
            <p:cNvSpPr txBox="1"/>
            <p:nvPr/>
          </p:nvSpPr>
          <p:spPr>
            <a:xfrm>
              <a:off x="4728558" y="3228392"/>
              <a:ext cx="827126" cy="282258"/>
            </a:xfrm>
            <a:prstGeom prst="rect">
              <a:avLst/>
            </a:prstGeom>
            <a:noFill/>
          </p:spPr>
          <p:txBody>
            <a:bodyPr wrap="square" rtlCol="0">
              <a:spAutoFit/>
            </a:bodyPr>
            <a:lstStyle/>
            <a:p>
              <a:r>
                <a:rPr lang="en-US" sz="617" dirty="0">
                  <a:latin typeface="Arial" charset="0"/>
                  <a:ea typeface="Arial" charset="0"/>
                  <a:cs typeface="Arial" charset="0"/>
                </a:rPr>
                <a:t>WC not found by R-scape</a:t>
              </a:r>
              <a:endParaRPr lang="en-US" sz="719" dirty="0">
                <a:latin typeface="Arial" charset="0"/>
                <a:ea typeface="Arial" charset="0"/>
                <a:cs typeface="Arial" charset="0"/>
              </a:endParaRPr>
            </a:p>
          </p:txBody>
        </p:sp>
      </p:grpSp>
      <p:grpSp>
        <p:nvGrpSpPr>
          <p:cNvPr id="23" name="Group 22"/>
          <p:cNvGrpSpPr/>
          <p:nvPr/>
        </p:nvGrpSpPr>
        <p:grpSpPr>
          <a:xfrm>
            <a:off x="5432729" y="3735629"/>
            <a:ext cx="1588239" cy="1100816"/>
            <a:chOff x="4484685" y="1658546"/>
            <a:chExt cx="1545419" cy="1071138"/>
          </a:xfrm>
        </p:grpSpPr>
        <p:pic>
          <p:nvPicPr>
            <p:cNvPr id="24" name="Picture 23"/>
            <p:cNvPicPr>
              <a:picLocks noChangeAspect="1"/>
            </p:cNvPicPr>
            <p:nvPr/>
          </p:nvPicPr>
          <p:blipFill rotWithShape="1">
            <a:blip r:embed="rId5">
              <a:extLst>
                <a:ext uri="{28A0092B-C50C-407E-A947-70E740481C1C}">
                  <a14:useLocalDpi xmlns:a14="http://schemas.microsoft.com/office/drawing/2010/main" val="0"/>
                </a:ext>
              </a:extLst>
            </a:blip>
            <a:srcRect l="84973" t="2952" r="9230" b="3668"/>
            <a:stretch/>
          </p:blipFill>
          <p:spPr>
            <a:xfrm>
              <a:off x="4744105" y="1834271"/>
              <a:ext cx="142709" cy="730931"/>
            </a:xfrm>
            <a:prstGeom prst="rect">
              <a:avLst/>
            </a:prstGeom>
          </p:spPr>
        </p:pic>
        <p:sp>
          <p:nvSpPr>
            <p:cNvPr id="25" name="TextBox 24"/>
            <p:cNvSpPr txBox="1"/>
            <p:nvPr/>
          </p:nvSpPr>
          <p:spPr>
            <a:xfrm>
              <a:off x="4487566" y="1658546"/>
              <a:ext cx="798495" cy="187295"/>
            </a:xfrm>
            <a:prstGeom prst="rect">
              <a:avLst/>
            </a:prstGeom>
            <a:noFill/>
          </p:spPr>
          <p:txBody>
            <a:bodyPr wrap="square" rtlCol="0">
              <a:spAutoFit/>
            </a:bodyPr>
            <a:lstStyle/>
            <a:p>
              <a:r>
                <a:rPr lang="en-US" sz="617" dirty="0">
                  <a:latin typeface="Arial" charset="0"/>
                  <a:ea typeface="Arial" charset="0"/>
                  <a:cs typeface="Arial" charset="0"/>
                </a:rPr>
                <a:t>High </a:t>
              </a:r>
              <a:r>
                <a:rPr lang="en-US" sz="617" dirty="0" err="1">
                  <a:latin typeface="Arial" charset="0"/>
                  <a:ea typeface="Arial" charset="0"/>
                  <a:cs typeface="Arial" charset="0"/>
                </a:rPr>
                <a:t>SoM</a:t>
              </a:r>
              <a:r>
                <a:rPr lang="en-US" sz="617" dirty="0">
                  <a:latin typeface="Arial" charset="0"/>
                  <a:ea typeface="Arial" charset="0"/>
                  <a:cs typeface="Arial" charset="0"/>
                </a:rPr>
                <a:t> score</a:t>
              </a:r>
            </a:p>
          </p:txBody>
        </p:sp>
        <p:sp>
          <p:nvSpPr>
            <p:cNvPr id="26" name="TextBox 25"/>
            <p:cNvSpPr txBox="1"/>
            <p:nvPr/>
          </p:nvSpPr>
          <p:spPr>
            <a:xfrm>
              <a:off x="4484685" y="2542389"/>
              <a:ext cx="798495" cy="187295"/>
            </a:xfrm>
            <a:prstGeom prst="rect">
              <a:avLst/>
            </a:prstGeom>
            <a:noFill/>
          </p:spPr>
          <p:txBody>
            <a:bodyPr wrap="square" rtlCol="0">
              <a:spAutoFit/>
            </a:bodyPr>
            <a:lstStyle/>
            <a:p>
              <a:r>
                <a:rPr lang="en-US" sz="617" dirty="0">
                  <a:latin typeface="Arial" charset="0"/>
                  <a:ea typeface="Arial" charset="0"/>
                  <a:cs typeface="Arial" charset="0"/>
                </a:rPr>
                <a:t>Low </a:t>
              </a:r>
              <a:r>
                <a:rPr lang="en-US" sz="617" dirty="0" err="1">
                  <a:latin typeface="Arial" charset="0"/>
                  <a:ea typeface="Arial" charset="0"/>
                  <a:cs typeface="Arial" charset="0"/>
                </a:rPr>
                <a:t>SoM</a:t>
              </a:r>
              <a:r>
                <a:rPr lang="en-US" sz="617" dirty="0">
                  <a:latin typeface="Arial" charset="0"/>
                  <a:ea typeface="Arial" charset="0"/>
                  <a:cs typeface="Arial" charset="0"/>
                </a:rPr>
                <a:t> score</a:t>
              </a:r>
            </a:p>
          </p:txBody>
        </p:sp>
        <p:pic>
          <p:nvPicPr>
            <p:cNvPr id="27" name="Picture 26"/>
            <p:cNvPicPr>
              <a:picLocks noChangeAspect="1"/>
            </p:cNvPicPr>
            <p:nvPr/>
          </p:nvPicPr>
          <p:blipFill rotWithShape="1">
            <a:blip r:embed="rId6">
              <a:extLst>
                <a:ext uri="{28A0092B-C50C-407E-A947-70E740481C1C}">
                  <a14:useLocalDpi xmlns:a14="http://schemas.microsoft.com/office/drawing/2010/main" val="0"/>
                </a:ext>
              </a:extLst>
            </a:blip>
            <a:srcRect l="83307" t="3748" r="12616"/>
            <a:stretch/>
          </p:blipFill>
          <p:spPr>
            <a:xfrm>
              <a:off x="5524035" y="1846627"/>
              <a:ext cx="131093" cy="781518"/>
            </a:xfrm>
            <a:prstGeom prst="rect">
              <a:avLst/>
            </a:prstGeom>
          </p:spPr>
        </p:pic>
        <p:sp>
          <p:nvSpPr>
            <p:cNvPr id="28" name="TextBox 27"/>
            <p:cNvSpPr txBox="1"/>
            <p:nvPr/>
          </p:nvSpPr>
          <p:spPr>
            <a:xfrm>
              <a:off x="5146676" y="1662388"/>
              <a:ext cx="883428" cy="187295"/>
            </a:xfrm>
            <a:prstGeom prst="rect">
              <a:avLst/>
            </a:prstGeom>
            <a:noFill/>
          </p:spPr>
          <p:txBody>
            <a:bodyPr wrap="square" rtlCol="0">
              <a:spAutoFit/>
            </a:bodyPr>
            <a:lstStyle/>
            <a:p>
              <a:r>
                <a:rPr lang="en-US" sz="617">
                  <a:latin typeface="Arial" charset="0"/>
                  <a:ea typeface="Arial" charset="0"/>
                  <a:cs typeface="Arial" charset="0"/>
                </a:rPr>
                <a:t>High R-scape score</a:t>
              </a:r>
              <a:endParaRPr lang="en-US" sz="617" dirty="0">
                <a:latin typeface="Arial" charset="0"/>
                <a:ea typeface="Arial" charset="0"/>
                <a:cs typeface="Arial" charset="0"/>
              </a:endParaRPr>
            </a:p>
          </p:txBody>
        </p:sp>
        <p:sp>
          <p:nvSpPr>
            <p:cNvPr id="29" name="TextBox 28"/>
            <p:cNvSpPr txBox="1"/>
            <p:nvPr/>
          </p:nvSpPr>
          <p:spPr>
            <a:xfrm>
              <a:off x="5146676" y="2536415"/>
              <a:ext cx="883428" cy="187295"/>
            </a:xfrm>
            <a:prstGeom prst="rect">
              <a:avLst/>
            </a:prstGeom>
            <a:noFill/>
          </p:spPr>
          <p:txBody>
            <a:bodyPr wrap="square" rtlCol="0">
              <a:spAutoFit/>
            </a:bodyPr>
            <a:lstStyle/>
            <a:p>
              <a:r>
                <a:rPr lang="en-US" sz="617" dirty="0">
                  <a:latin typeface="Arial" charset="0"/>
                  <a:ea typeface="Arial" charset="0"/>
                  <a:cs typeface="Arial" charset="0"/>
                </a:rPr>
                <a:t>Low R-scape score</a:t>
              </a:r>
            </a:p>
          </p:txBody>
        </p:sp>
      </p:grpSp>
      <p:grpSp>
        <p:nvGrpSpPr>
          <p:cNvPr id="30" name="Group 29"/>
          <p:cNvGrpSpPr/>
          <p:nvPr/>
        </p:nvGrpSpPr>
        <p:grpSpPr>
          <a:xfrm>
            <a:off x="5710551" y="3192463"/>
            <a:ext cx="1016042" cy="304325"/>
            <a:chOff x="4746429" y="2298070"/>
            <a:chExt cx="988649" cy="296121"/>
          </a:xfrm>
        </p:grpSpPr>
        <p:sp>
          <p:nvSpPr>
            <p:cNvPr id="31" name="Rounded Rectangle 30"/>
            <p:cNvSpPr/>
            <p:nvPr/>
          </p:nvSpPr>
          <p:spPr>
            <a:xfrm>
              <a:off x="4746429" y="2313959"/>
              <a:ext cx="862884" cy="261713"/>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974" tIns="46987" rIns="93974" bIns="46987" numCol="1" spcCol="0" rtlCol="0" fromWordArt="0" anchor="ctr" anchorCtr="0" forceAA="0" compatLnSpc="1">
              <a:prstTxWarp prst="textNoShape">
                <a:avLst/>
              </a:prstTxWarp>
              <a:noAutofit/>
            </a:bodyPr>
            <a:lstStyle/>
            <a:p>
              <a:pPr algn="ctr"/>
              <a:endParaRPr lang="en-US" sz="2382"/>
            </a:p>
          </p:txBody>
        </p:sp>
        <p:sp>
          <p:nvSpPr>
            <p:cNvPr id="32" name="TextBox 31"/>
            <p:cNvSpPr txBox="1"/>
            <p:nvPr/>
          </p:nvSpPr>
          <p:spPr>
            <a:xfrm>
              <a:off x="4907952" y="2298070"/>
              <a:ext cx="587375" cy="187296"/>
            </a:xfrm>
            <a:prstGeom prst="rect">
              <a:avLst/>
            </a:prstGeom>
            <a:noFill/>
          </p:spPr>
          <p:txBody>
            <a:bodyPr wrap="square" rtlCol="0">
              <a:spAutoFit/>
            </a:bodyPr>
            <a:lstStyle/>
            <a:p>
              <a:r>
                <a:rPr lang="en-US" sz="617" dirty="0" err="1">
                  <a:latin typeface="Arial" charset="0"/>
                  <a:ea typeface="Arial" charset="0"/>
                  <a:cs typeface="Arial" charset="0"/>
                </a:rPr>
                <a:t>SoM</a:t>
              </a:r>
              <a:r>
                <a:rPr lang="en-US" sz="617" dirty="0">
                  <a:latin typeface="Arial" charset="0"/>
                  <a:ea typeface="Arial" charset="0"/>
                  <a:cs typeface="Arial" charset="0"/>
                </a:rPr>
                <a:t> TPR</a:t>
              </a:r>
              <a:endParaRPr lang="en-US" sz="719" dirty="0">
                <a:latin typeface="Arial" charset="0"/>
                <a:ea typeface="Arial" charset="0"/>
                <a:cs typeface="Arial" charset="0"/>
              </a:endParaRPr>
            </a:p>
          </p:txBody>
        </p:sp>
        <p:sp>
          <p:nvSpPr>
            <p:cNvPr id="33" name="TextBox 32"/>
            <p:cNvSpPr txBox="1"/>
            <p:nvPr/>
          </p:nvSpPr>
          <p:spPr>
            <a:xfrm>
              <a:off x="4907952" y="2406895"/>
              <a:ext cx="827126" cy="187296"/>
            </a:xfrm>
            <a:prstGeom prst="rect">
              <a:avLst/>
            </a:prstGeom>
            <a:noFill/>
          </p:spPr>
          <p:txBody>
            <a:bodyPr wrap="square" rtlCol="0">
              <a:spAutoFit/>
            </a:bodyPr>
            <a:lstStyle/>
            <a:p>
              <a:r>
                <a:rPr lang="en-US" sz="617" dirty="0">
                  <a:latin typeface="Arial" charset="0"/>
                  <a:ea typeface="Arial" charset="0"/>
                  <a:cs typeface="Arial" charset="0"/>
                </a:rPr>
                <a:t>R-scape TPR</a:t>
              </a:r>
              <a:endParaRPr lang="en-US" sz="719" dirty="0">
                <a:latin typeface="Arial" charset="0"/>
                <a:ea typeface="Arial" charset="0"/>
                <a:cs typeface="Arial" charset="0"/>
              </a:endParaRPr>
            </a:p>
          </p:txBody>
        </p:sp>
        <p:cxnSp>
          <p:nvCxnSpPr>
            <p:cNvPr id="34" name="Straight Connector 33"/>
            <p:cNvCxnSpPr/>
            <p:nvPr/>
          </p:nvCxnSpPr>
          <p:spPr>
            <a:xfrm>
              <a:off x="4798759" y="2390648"/>
              <a:ext cx="129449" cy="0"/>
            </a:xfrm>
            <a:prstGeom prst="line">
              <a:avLst/>
            </a:prstGeom>
            <a:ln w="19050">
              <a:solidFill>
                <a:srgbClr val="1F77B4"/>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797880" y="2499228"/>
              <a:ext cx="129449" cy="0"/>
            </a:xfrm>
            <a:prstGeom prst="line">
              <a:avLst/>
            </a:prstGeom>
            <a:ln w="19050">
              <a:solidFill>
                <a:srgbClr val="CA181C"/>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59248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4670" y="2131709"/>
            <a:ext cx="4005066" cy="3814348"/>
          </a:xfrm>
          <a:prstGeom prst="rect">
            <a:avLst/>
          </a:prstGeom>
        </p:spPr>
      </p:pic>
      <p:sp>
        <p:nvSpPr>
          <p:cNvPr id="3" name="TextBox 2"/>
          <p:cNvSpPr txBox="1"/>
          <p:nvPr/>
        </p:nvSpPr>
        <p:spPr>
          <a:xfrm>
            <a:off x="832058" y="6563564"/>
            <a:ext cx="6108284" cy="2418147"/>
          </a:xfrm>
          <a:prstGeom prst="rect">
            <a:avLst/>
          </a:prstGeom>
          <a:noFill/>
        </p:spPr>
        <p:txBody>
          <a:bodyPr wrap="square" rtlCol="0">
            <a:spAutoFit/>
          </a:bodyPr>
          <a:lstStyle/>
          <a:p>
            <a:pPr algn="just"/>
            <a:r>
              <a:rPr lang="en-US" sz="1130" b="1" dirty="0">
                <a:latin typeface="Arial" charset="0"/>
                <a:ea typeface="Arial" charset="0"/>
                <a:cs typeface="Arial" charset="0"/>
              </a:rPr>
              <a:t>Figure 8: </a:t>
            </a:r>
            <a:r>
              <a:rPr lang="en-US" sz="1130" dirty="0">
                <a:latin typeface="Arial" charset="0"/>
                <a:ea typeface="Arial" charset="0"/>
                <a:cs typeface="Arial" charset="0"/>
              </a:rPr>
              <a:t>The TPR for the MLPs trained on the </a:t>
            </a:r>
            <a:r>
              <a:rPr lang="en-US" sz="1130" dirty="0" err="1">
                <a:latin typeface="Arial" charset="0"/>
                <a:ea typeface="Arial" charset="0"/>
                <a:cs typeface="Arial" charset="0"/>
              </a:rPr>
              <a:t>Rfam</a:t>
            </a:r>
            <a:r>
              <a:rPr lang="en-US" sz="1130" dirty="0">
                <a:latin typeface="Arial" charset="0"/>
                <a:ea typeface="Arial" charset="0"/>
                <a:cs typeface="Arial" charset="0"/>
              </a:rPr>
              <a:t> families against the TPR for R-scape shows how the MLP and R-scape’s performance compares across 19 of the families used (</a:t>
            </a:r>
            <a:r>
              <a:rPr lang="en-US" sz="1130" dirty="0" err="1">
                <a:latin typeface="Arial" charset="0"/>
                <a:ea typeface="Arial" charset="0"/>
                <a:cs typeface="Arial" charset="0"/>
              </a:rPr>
              <a:t>SoM</a:t>
            </a:r>
            <a:r>
              <a:rPr lang="en-US" sz="1130" dirty="0">
                <a:latin typeface="Arial" charset="0"/>
                <a:ea typeface="Arial" charset="0"/>
                <a:cs typeface="Arial" charset="0"/>
              </a:rPr>
              <a:t> was performed on only 19 of the 20 families we trained MLPs for; the alignment for Eukaryotic small subunit ribosomal RNA (RF01960) was too large to perform </a:t>
            </a:r>
            <a:r>
              <a:rPr lang="en-US" sz="1130" dirty="0" err="1">
                <a:latin typeface="Arial" charset="0"/>
                <a:ea typeface="Arial" charset="0"/>
                <a:cs typeface="Arial" charset="0"/>
              </a:rPr>
              <a:t>SoM</a:t>
            </a:r>
            <a:r>
              <a:rPr lang="en-US" sz="1130" dirty="0">
                <a:latin typeface="Arial" charset="0"/>
                <a:ea typeface="Arial" charset="0"/>
                <a:cs typeface="Arial" charset="0"/>
              </a:rPr>
              <a:t> given our computational recourses). Here we plot the TPR for the top C base pairs found by each model, where C is the number of base pairs found by R-scape (i.e. TPR for R-scape using all significant base pairs). Comparing performance across all families shows R-scape outperforms the MLP for all but two of the families (SAM riboswitch (S box leader) </a:t>
            </a:r>
            <a:r>
              <a:rPr lang="mr-IN" sz="1130" dirty="0">
                <a:latin typeface="Arial" charset="0"/>
                <a:ea typeface="Arial" charset="0"/>
                <a:cs typeface="Arial" charset="0"/>
              </a:rPr>
              <a:t>–</a:t>
            </a:r>
            <a:r>
              <a:rPr lang="en-US" sz="1130" dirty="0">
                <a:latin typeface="Arial" charset="0"/>
                <a:ea typeface="Arial" charset="0"/>
                <a:cs typeface="Arial" charset="0"/>
              </a:rPr>
              <a:t> RF0162 and </a:t>
            </a:r>
            <a:r>
              <a:rPr lang="en-US" sz="1130" dirty="0" err="1">
                <a:latin typeface="Arial" charset="0"/>
                <a:ea typeface="Arial" charset="0"/>
                <a:cs typeface="Arial" charset="0"/>
              </a:rPr>
              <a:t>tmRNA</a:t>
            </a:r>
            <a:r>
              <a:rPr lang="en-US" sz="1130" dirty="0">
                <a:latin typeface="Arial" charset="0"/>
                <a:ea typeface="Arial" charset="0"/>
                <a:cs typeface="Arial" charset="0"/>
              </a:rPr>
              <a:t> - RF00023) for which the MLP has a slightly higher TPR. Shows that R-scape is a much more robust and powerful model than our MLP in its current architecture and training regime. R-scape outperforms the MLP most significantly for </a:t>
            </a:r>
            <a:r>
              <a:rPr lang="en-US" sz="1130" dirty="0" err="1">
                <a:latin typeface="Arial" charset="0"/>
                <a:ea typeface="Arial" charset="0"/>
                <a:cs typeface="Arial" charset="0"/>
              </a:rPr>
              <a:t>glmS</a:t>
            </a:r>
            <a:r>
              <a:rPr lang="en-US" sz="1130" dirty="0">
                <a:latin typeface="Arial" charset="0"/>
                <a:ea typeface="Arial" charset="0"/>
                <a:cs typeface="Arial" charset="0"/>
              </a:rPr>
              <a:t> activated ribozyme (RF00234) and Metazoan SRP RNA (RF00017). The lowest score for both models was on 5.8S ribosomal RNA (RF00002). </a:t>
            </a:r>
            <a:endParaRPr lang="en-US" sz="1130" b="1" dirty="0">
              <a:latin typeface="Arial" charset="0"/>
              <a:ea typeface="Arial" charset="0"/>
              <a:cs typeface="Arial" charset="0"/>
            </a:endParaRPr>
          </a:p>
        </p:txBody>
      </p:sp>
      <p:sp>
        <p:nvSpPr>
          <p:cNvPr id="4" name="TextBox 3"/>
          <p:cNvSpPr txBox="1"/>
          <p:nvPr/>
        </p:nvSpPr>
        <p:spPr>
          <a:xfrm>
            <a:off x="2749582" y="5183396"/>
            <a:ext cx="696971" cy="224906"/>
          </a:xfrm>
          <a:prstGeom prst="rect">
            <a:avLst/>
          </a:prstGeom>
          <a:noFill/>
        </p:spPr>
        <p:txBody>
          <a:bodyPr wrap="square" rtlCol="0">
            <a:spAutoFit/>
          </a:bodyPr>
          <a:lstStyle/>
          <a:p>
            <a:r>
              <a:rPr lang="en-US" sz="822" dirty="0">
                <a:solidFill>
                  <a:schemeClr val="accent3">
                    <a:lumMod val="50000"/>
                  </a:schemeClr>
                </a:solidFill>
                <a:latin typeface="Arial" charset="0"/>
                <a:ea typeface="Arial" charset="0"/>
                <a:cs typeface="Arial" charset="0"/>
              </a:rPr>
              <a:t>RF00002</a:t>
            </a:r>
          </a:p>
        </p:txBody>
      </p:sp>
      <p:sp>
        <p:nvSpPr>
          <p:cNvPr id="5" name="TextBox 4"/>
          <p:cNvSpPr txBox="1"/>
          <p:nvPr/>
        </p:nvSpPr>
        <p:spPr>
          <a:xfrm>
            <a:off x="4315045" y="5129173"/>
            <a:ext cx="696971" cy="224906"/>
          </a:xfrm>
          <a:prstGeom prst="rect">
            <a:avLst/>
          </a:prstGeom>
          <a:noFill/>
        </p:spPr>
        <p:txBody>
          <a:bodyPr wrap="square" rtlCol="0">
            <a:spAutoFit/>
          </a:bodyPr>
          <a:lstStyle/>
          <a:p>
            <a:r>
              <a:rPr lang="en-US" sz="822" dirty="0">
                <a:solidFill>
                  <a:schemeClr val="accent3">
                    <a:lumMod val="50000"/>
                  </a:schemeClr>
                </a:solidFill>
                <a:latin typeface="Arial" charset="0"/>
                <a:ea typeface="Arial" charset="0"/>
                <a:cs typeface="Arial" charset="0"/>
              </a:rPr>
              <a:t>RF00234</a:t>
            </a:r>
          </a:p>
        </p:txBody>
      </p:sp>
      <p:sp>
        <p:nvSpPr>
          <p:cNvPr id="6" name="TextBox 5"/>
          <p:cNvSpPr txBox="1"/>
          <p:nvPr/>
        </p:nvSpPr>
        <p:spPr>
          <a:xfrm>
            <a:off x="4736382" y="4622900"/>
            <a:ext cx="696971" cy="224906"/>
          </a:xfrm>
          <a:prstGeom prst="rect">
            <a:avLst/>
          </a:prstGeom>
          <a:noFill/>
        </p:spPr>
        <p:txBody>
          <a:bodyPr wrap="square" rtlCol="0">
            <a:spAutoFit/>
          </a:bodyPr>
          <a:lstStyle/>
          <a:p>
            <a:r>
              <a:rPr lang="en-US" sz="822" dirty="0">
                <a:solidFill>
                  <a:schemeClr val="accent3">
                    <a:lumMod val="50000"/>
                  </a:schemeClr>
                </a:solidFill>
                <a:latin typeface="Arial" charset="0"/>
                <a:ea typeface="Arial" charset="0"/>
                <a:cs typeface="Arial" charset="0"/>
              </a:rPr>
              <a:t>RF00017</a:t>
            </a:r>
          </a:p>
        </p:txBody>
      </p:sp>
      <p:sp>
        <p:nvSpPr>
          <p:cNvPr id="7" name="TextBox 6"/>
          <p:cNvSpPr txBox="1"/>
          <p:nvPr/>
        </p:nvSpPr>
        <p:spPr>
          <a:xfrm>
            <a:off x="4537846" y="2559238"/>
            <a:ext cx="696971" cy="224906"/>
          </a:xfrm>
          <a:prstGeom prst="rect">
            <a:avLst/>
          </a:prstGeom>
          <a:noFill/>
        </p:spPr>
        <p:txBody>
          <a:bodyPr wrap="square" rtlCol="0">
            <a:spAutoFit/>
          </a:bodyPr>
          <a:lstStyle/>
          <a:p>
            <a:r>
              <a:rPr lang="en-US" sz="822" dirty="0">
                <a:solidFill>
                  <a:schemeClr val="accent3">
                    <a:lumMod val="50000"/>
                  </a:schemeClr>
                </a:solidFill>
                <a:latin typeface="Arial" charset="0"/>
                <a:ea typeface="Arial" charset="0"/>
                <a:cs typeface="Arial" charset="0"/>
              </a:rPr>
              <a:t>RF00005</a:t>
            </a:r>
          </a:p>
        </p:txBody>
      </p:sp>
      <p:sp>
        <p:nvSpPr>
          <p:cNvPr id="8" name="TextBox 7"/>
          <p:cNvSpPr txBox="1"/>
          <p:nvPr/>
        </p:nvSpPr>
        <p:spPr>
          <a:xfrm>
            <a:off x="3854111" y="3191459"/>
            <a:ext cx="696971" cy="224906"/>
          </a:xfrm>
          <a:prstGeom prst="rect">
            <a:avLst/>
          </a:prstGeom>
          <a:noFill/>
        </p:spPr>
        <p:txBody>
          <a:bodyPr wrap="square" rtlCol="0">
            <a:spAutoFit/>
          </a:bodyPr>
          <a:lstStyle/>
          <a:p>
            <a:r>
              <a:rPr lang="en-US" sz="822">
                <a:solidFill>
                  <a:schemeClr val="accent3">
                    <a:lumMod val="50000"/>
                  </a:schemeClr>
                </a:solidFill>
                <a:latin typeface="Arial" charset="0"/>
                <a:ea typeface="Arial" charset="0"/>
                <a:cs typeface="Arial" charset="0"/>
              </a:rPr>
              <a:t>RF00162</a:t>
            </a:r>
            <a:endParaRPr lang="en-US" sz="822" dirty="0">
              <a:solidFill>
                <a:schemeClr val="accent3">
                  <a:lumMod val="50000"/>
                </a:schemeClr>
              </a:solidFill>
              <a:latin typeface="Arial" charset="0"/>
              <a:ea typeface="Arial" charset="0"/>
              <a:cs typeface="Arial" charset="0"/>
            </a:endParaRPr>
          </a:p>
        </p:txBody>
      </p:sp>
      <p:sp>
        <p:nvSpPr>
          <p:cNvPr id="9" name="TextBox 8"/>
          <p:cNvSpPr txBox="1"/>
          <p:nvPr/>
        </p:nvSpPr>
        <p:spPr>
          <a:xfrm>
            <a:off x="4030210" y="3012732"/>
            <a:ext cx="696971" cy="224906"/>
          </a:xfrm>
          <a:prstGeom prst="rect">
            <a:avLst/>
          </a:prstGeom>
          <a:noFill/>
        </p:spPr>
        <p:txBody>
          <a:bodyPr wrap="square" rtlCol="0">
            <a:spAutoFit/>
          </a:bodyPr>
          <a:lstStyle/>
          <a:p>
            <a:r>
              <a:rPr lang="en-US" sz="822" dirty="0">
                <a:solidFill>
                  <a:schemeClr val="accent3">
                    <a:lumMod val="50000"/>
                  </a:schemeClr>
                </a:solidFill>
                <a:latin typeface="Arial" charset="0"/>
                <a:ea typeface="Arial" charset="0"/>
                <a:cs typeface="Arial" charset="0"/>
              </a:rPr>
              <a:t>RF00023</a:t>
            </a:r>
          </a:p>
        </p:txBody>
      </p:sp>
    </p:spTree>
    <p:extLst>
      <p:ext uri="{BB962C8B-B14F-4D97-AF65-F5344CB8AC3E}">
        <p14:creationId xmlns:p14="http://schemas.microsoft.com/office/powerpoint/2010/main" val="6026558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058" y="3863685"/>
            <a:ext cx="6108284" cy="2443314"/>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058" y="1473756"/>
            <a:ext cx="6108284" cy="1832485"/>
          </a:xfrm>
          <a:prstGeom prst="rect">
            <a:avLst/>
          </a:prstGeom>
        </p:spPr>
      </p:pic>
      <p:sp>
        <p:nvSpPr>
          <p:cNvPr id="7" name="TextBox 6"/>
          <p:cNvSpPr txBox="1"/>
          <p:nvPr/>
        </p:nvSpPr>
        <p:spPr>
          <a:xfrm>
            <a:off x="832058" y="6615859"/>
            <a:ext cx="6108284" cy="2596859"/>
          </a:xfrm>
          <a:prstGeom prst="rect">
            <a:avLst/>
          </a:prstGeom>
          <a:noFill/>
        </p:spPr>
        <p:txBody>
          <a:bodyPr wrap="square" rtlCol="0">
            <a:spAutoFit/>
          </a:bodyPr>
          <a:lstStyle/>
          <a:p>
            <a:pPr algn="just"/>
            <a:r>
              <a:rPr lang="en-US" sz="1130" b="1" dirty="0">
                <a:latin typeface="Arial" charset="0"/>
                <a:ea typeface="Arial" charset="0"/>
                <a:cs typeface="Arial" charset="0"/>
              </a:rPr>
              <a:t>Figure 9</a:t>
            </a:r>
            <a:r>
              <a:rPr lang="en-US" sz="1130" dirty="0">
                <a:latin typeface="Arial" charset="0"/>
                <a:ea typeface="Arial" charset="0"/>
                <a:cs typeface="Arial" charset="0"/>
              </a:rPr>
              <a:t>: (A) the TPR was calculated for each trained MLP where the top L/2 </a:t>
            </a:r>
            <a:r>
              <a:rPr lang="en-US" sz="1130" dirty="0" err="1">
                <a:latin typeface="Arial" charset="0"/>
                <a:ea typeface="Arial" charset="0"/>
                <a:cs typeface="Arial" charset="0"/>
              </a:rPr>
              <a:t>SoM</a:t>
            </a:r>
            <a:r>
              <a:rPr lang="en-US" sz="1130" dirty="0">
                <a:latin typeface="Arial" charset="0"/>
                <a:ea typeface="Arial" charset="0"/>
                <a:cs typeface="Arial" charset="0"/>
              </a:rPr>
              <a:t> scores were called positive contacts and L is the length of the respective alignment. These were plotted against the alignment depth (M) and effective depth (</a:t>
            </a:r>
            <a:r>
              <a:rPr lang="en-US" sz="1130" dirty="0" err="1">
                <a:latin typeface="Arial" charset="0"/>
                <a:ea typeface="Arial" charset="0"/>
                <a:cs typeface="Arial" charset="0"/>
              </a:rPr>
              <a:t>M</a:t>
            </a:r>
            <a:r>
              <a:rPr lang="en-US" sz="1130" baseline="-25000" dirty="0" err="1">
                <a:latin typeface="Arial" charset="0"/>
                <a:ea typeface="Arial" charset="0"/>
                <a:cs typeface="Arial" charset="0"/>
              </a:rPr>
              <a:t>eff</a:t>
            </a:r>
            <a:r>
              <a:rPr lang="en-US" sz="1130" dirty="0">
                <a:latin typeface="Arial" charset="0"/>
                <a:ea typeface="Arial" charset="0"/>
                <a:cs typeface="Arial" charset="0"/>
              </a:rPr>
              <a:t>) in ascending order. There is no noticeable trend between MLP performance and alignment depth across all the families. (B) For a given family, the depth of the training alignment was systematically reduced, with an individual MLP trained on each training depth, thus controlling for other confounding factors in the alignment. The summary TPR and the model accuracy (in classifying the test set) of each trained MLP is plotted against the training set depth for 9 different families. This shows a general decreasing trend in classification and structure learning performance as the model has fewer training sequences. Each line corresponds to a different RNA family, and the lines are </a:t>
            </a:r>
            <a:r>
              <a:rPr lang="en-US" sz="1130" dirty="0" err="1">
                <a:latin typeface="Arial" charset="0"/>
                <a:ea typeface="Arial" charset="0"/>
                <a:cs typeface="Arial" charset="0"/>
              </a:rPr>
              <a:t>coloured</a:t>
            </a:r>
            <a:r>
              <a:rPr lang="en-US" sz="1130" dirty="0">
                <a:latin typeface="Arial" charset="0"/>
                <a:ea typeface="Arial" charset="0"/>
                <a:cs typeface="Arial" charset="0"/>
              </a:rPr>
              <a:t> by the length of the MSA of that family. The MSA length is bracketed next to the </a:t>
            </a:r>
            <a:r>
              <a:rPr lang="en-US" sz="1130" dirty="0" err="1">
                <a:latin typeface="Arial" charset="0"/>
                <a:ea typeface="Arial" charset="0"/>
                <a:cs typeface="Arial" charset="0"/>
              </a:rPr>
              <a:t>Rfam</a:t>
            </a:r>
            <a:r>
              <a:rPr lang="en-US" sz="1130" dirty="0">
                <a:latin typeface="Arial" charset="0"/>
                <a:ea typeface="Arial" charset="0"/>
                <a:cs typeface="Arial" charset="0"/>
              </a:rPr>
              <a:t> ID in the legend. </a:t>
            </a:r>
          </a:p>
          <a:p>
            <a:pPr algn="just"/>
            <a:r>
              <a:rPr lang="en-US" sz="1130" dirty="0">
                <a:latin typeface="Arial" charset="0"/>
                <a:ea typeface="Arial" charset="0"/>
                <a:cs typeface="Arial" charset="0"/>
              </a:rPr>
              <a:t/>
            </a:r>
            <a:br>
              <a:rPr lang="en-US" sz="1130" dirty="0">
                <a:latin typeface="Arial" charset="0"/>
                <a:ea typeface="Arial" charset="0"/>
                <a:cs typeface="Arial" charset="0"/>
              </a:rPr>
            </a:br>
            <a:endParaRPr lang="en-US" sz="1130" dirty="0">
              <a:latin typeface="Arial" charset="0"/>
              <a:ea typeface="Arial" charset="0"/>
              <a:cs typeface="Arial" charset="0"/>
            </a:endParaRPr>
          </a:p>
        </p:txBody>
      </p:sp>
      <p:sp>
        <p:nvSpPr>
          <p:cNvPr id="8" name="TextBox 7"/>
          <p:cNvSpPr txBox="1"/>
          <p:nvPr/>
        </p:nvSpPr>
        <p:spPr>
          <a:xfrm>
            <a:off x="968251" y="1062561"/>
            <a:ext cx="326865" cy="419894"/>
          </a:xfrm>
          <a:prstGeom prst="rect">
            <a:avLst/>
          </a:prstGeom>
          <a:noFill/>
        </p:spPr>
        <p:txBody>
          <a:bodyPr wrap="square" rtlCol="0">
            <a:spAutoFit/>
          </a:bodyPr>
          <a:lstStyle/>
          <a:p>
            <a:r>
              <a:rPr lang="en-US" sz="2055" b="1" dirty="0"/>
              <a:t>A</a:t>
            </a:r>
            <a:endParaRPr lang="en-US" sz="2382" b="1" dirty="0"/>
          </a:p>
        </p:txBody>
      </p:sp>
      <p:sp>
        <p:nvSpPr>
          <p:cNvPr id="9" name="TextBox 8"/>
          <p:cNvSpPr txBox="1"/>
          <p:nvPr/>
        </p:nvSpPr>
        <p:spPr>
          <a:xfrm>
            <a:off x="968251" y="3511840"/>
            <a:ext cx="326865" cy="419894"/>
          </a:xfrm>
          <a:prstGeom prst="rect">
            <a:avLst/>
          </a:prstGeom>
          <a:noFill/>
        </p:spPr>
        <p:txBody>
          <a:bodyPr wrap="square" rtlCol="0">
            <a:spAutoFit/>
          </a:bodyPr>
          <a:lstStyle/>
          <a:p>
            <a:r>
              <a:rPr lang="en-US" sz="2055" b="1" dirty="0"/>
              <a:t>B</a:t>
            </a:r>
            <a:endParaRPr lang="en-US" sz="2382" b="1" dirty="0"/>
          </a:p>
        </p:txBody>
      </p:sp>
    </p:spTree>
    <p:extLst>
      <p:ext uri="{BB962C8B-B14F-4D97-AF65-F5344CB8AC3E}">
        <p14:creationId xmlns:p14="http://schemas.microsoft.com/office/powerpoint/2010/main" val="89279491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6493</TotalTime>
  <Words>1695</Words>
  <Application>Microsoft Macintosh PowerPoint</Application>
  <PresentationFormat>Custom</PresentationFormat>
  <Paragraphs>119</Paragraphs>
  <Slides>10</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Calibri</vt:lpstr>
      <vt:lpstr>Calibri Light</vt:lpstr>
      <vt:lpstr>Mangal</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Steffan Bradley</dc:creator>
  <cp:lastModifiedBy>Paul, Steffan Bradley</cp:lastModifiedBy>
  <cp:revision>63</cp:revision>
  <cp:lastPrinted>2019-03-14T22:56:01Z</cp:lastPrinted>
  <dcterms:created xsi:type="dcterms:W3CDTF">2019-03-06T01:38:28Z</dcterms:created>
  <dcterms:modified xsi:type="dcterms:W3CDTF">2019-03-14T23:02:26Z</dcterms:modified>
</cp:coreProperties>
</file>